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12ED2D-D97E-4FAC-B750-06B3BC7E93D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CE9808-0E79-474B-8BC7-53CEF64814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Psychosocial Adjustments in Aging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 Modification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Behavior Modification?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of ending a </a:t>
            </a:r>
            <a:r>
              <a:rPr lang="en-US" dirty="0" smtClean="0"/>
              <a:t>________________ and </a:t>
            </a:r>
            <a:r>
              <a:rPr lang="en-US" dirty="0" smtClean="0"/>
              <a:t>replacing it with a </a:t>
            </a:r>
            <a:r>
              <a:rPr lang="en-US" dirty="0" smtClean="0"/>
              <a:t>______________ in </a:t>
            </a:r>
            <a:r>
              <a:rPr lang="en-US" dirty="0" smtClean="0"/>
              <a:t>order to achieve a better state of mind.</a:t>
            </a:r>
          </a:p>
          <a:p>
            <a:pPr lvl="1"/>
            <a:r>
              <a:rPr lang="en-US" dirty="0" smtClean="0"/>
              <a:t>Potty Training</a:t>
            </a:r>
          </a:p>
          <a:p>
            <a:pPr lvl="1"/>
            <a:r>
              <a:rPr lang="en-US" dirty="0" smtClean="0"/>
              <a:t>Riding a Bike</a:t>
            </a:r>
          </a:p>
          <a:p>
            <a:pPr lvl="1"/>
            <a:r>
              <a:rPr lang="en-US" dirty="0" smtClean="0"/>
              <a:t>Learning to Drive</a:t>
            </a:r>
          </a:p>
          <a:p>
            <a:pPr lvl="1"/>
            <a:r>
              <a:rPr lang="en-US" dirty="0" smtClean="0"/>
              <a:t>Grief Process</a:t>
            </a:r>
            <a:endParaRPr lang="en-US" dirty="0"/>
          </a:p>
        </p:txBody>
      </p:sp>
      <p:pic>
        <p:nvPicPr>
          <p:cNvPr id="1026" name="Picture 2" descr="http://t0.gstatic.com/images?q=tbn:ANd9GcSnCevch2LY3x5tuj6_kqcANBVqTeMWbZoLaD8bT_fnFQ7BRnzhYXa7swtw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0"/>
            <a:ext cx="3560581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Behaviors are performed based on 2 criteria:</a:t>
            </a:r>
          </a:p>
          <a:p>
            <a:pPr lvl="1"/>
            <a:r>
              <a:rPr lang="en-US" dirty="0" smtClean="0"/>
              <a:t>_____________ </a:t>
            </a:r>
            <a:r>
              <a:rPr lang="en-US" dirty="0" smtClean="0"/>
              <a:t>vs. </a:t>
            </a:r>
            <a:r>
              <a:rPr lang="en-US" dirty="0" smtClean="0"/>
              <a:t>_______________</a:t>
            </a:r>
            <a:endParaRPr lang="en-US" dirty="0" smtClean="0"/>
          </a:p>
          <a:p>
            <a:pPr lvl="1"/>
            <a:r>
              <a:rPr lang="en-US" dirty="0" smtClean="0"/>
              <a:t>_____________ vs</a:t>
            </a:r>
            <a:r>
              <a:rPr lang="en-US" dirty="0" smtClean="0"/>
              <a:t>. </a:t>
            </a:r>
            <a:r>
              <a:rPr lang="en-US" dirty="0" smtClean="0"/>
              <a:t>_______________</a:t>
            </a:r>
            <a:endParaRPr lang="en-US" dirty="0" smtClean="0"/>
          </a:p>
          <a:p>
            <a:r>
              <a:rPr lang="en-US" dirty="0" smtClean="0"/>
              <a:t>Behaviors are </a:t>
            </a:r>
            <a:r>
              <a:rPr lang="en-US" i="1" dirty="0" smtClean="0"/>
              <a:t>_____________ </a:t>
            </a:r>
            <a:r>
              <a:rPr lang="en-US" dirty="0" smtClean="0"/>
              <a:t>by </a:t>
            </a:r>
            <a:r>
              <a:rPr lang="en-US" dirty="0" smtClean="0"/>
              <a:t>repetition and end results</a:t>
            </a:r>
          </a:p>
          <a:p>
            <a:pPr lvl="1"/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Wisdom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Unskilled &amp; Unconscious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Unskilled</a:t>
            </a:r>
          </a:p>
          <a:p>
            <a:pPr lvl="1"/>
            <a:r>
              <a:rPr lang="en-US" dirty="0" smtClean="0"/>
              <a:t>Does not have the </a:t>
            </a:r>
            <a:r>
              <a:rPr lang="en-US" dirty="0" smtClean="0"/>
              <a:t>__________to </a:t>
            </a:r>
            <a:r>
              <a:rPr lang="en-US" dirty="0" smtClean="0"/>
              <a:t>complete a </a:t>
            </a:r>
            <a:r>
              <a:rPr lang="en-US" dirty="0" smtClean="0"/>
              <a:t>__________.</a:t>
            </a:r>
            <a:endParaRPr lang="en-US" dirty="0" smtClean="0"/>
          </a:p>
          <a:p>
            <a:pPr lvl="2"/>
            <a:r>
              <a:rPr lang="en-US" dirty="0" smtClean="0"/>
              <a:t>EX: Can’t tie shoes</a:t>
            </a:r>
          </a:p>
          <a:p>
            <a:r>
              <a:rPr lang="en-US" dirty="0" smtClean="0"/>
              <a:t>Unconscious</a:t>
            </a:r>
          </a:p>
          <a:p>
            <a:pPr lvl="1"/>
            <a:r>
              <a:rPr lang="en-US" dirty="0" smtClean="0"/>
              <a:t>Is not aware that there is a </a:t>
            </a:r>
            <a:r>
              <a:rPr lang="en-US" dirty="0" smtClean="0"/>
              <a:t>____________ to </a:t>
            </a:r>
            <a:r>
              <a:rPr lang="en-US" dirty="0" smtClean="0"/>
              <a:t>complete a task.</a:t>
            </a:r>
          </a:p>
          <a:p>
            <a:pPr lvl="2"/>
            <a:r>
              <a:rPr lang="en-US" dirty="0" smtClean="0"/>
              <a:t>EX: Doesn’t know there is a method to tie shoes</a:t>
            </a:r>
          </a:p>
          <a:p>
            <a:pPr lvl="2"/>
            <a:r>
              <a:rPr lang="en-US" dirty="0" smtClean="0"/>
              <a:t>EX: Ties shoes without thinking about the “bunny” and the “log”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28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Skilled &amp; Conscious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Skilled</a:t>
            </a:r>
          </a:p>
          <a:p>
            <a:pPr lvl="1"/>
            <a:r>
              <a:rPr lang="en-US" dirty="0" smtClean="0"/>
              <a:t>Having the </a:t>
            </a:r>
            <a:r>
              <a:rPr lang="en-US" dirty="0" smtClean="0"/>
              <a:t>_____________to </a:t>
            </a:r>
            <a:r>
              <a:rPr lang="en-US" dirty="0" smtClean="0"/>
              <a:t>complete a </a:t>
            </a:r>
            <a:r>
              <a:rPr lang="en-US" dirty="0" smtClean="0"/>
              <a:t>____________</a:t>
            </a:r>
            <a:endParaRPr lang="en-US" dirty="0" smtClean="0"/>
          </a:p>
          <a:p>
            <a:pPr lvl="2"/>
            <a:r>
              <a:rPr lang="en-US" dirty="0" smtClean="0"/>
              <a:t>EX: Tying shoes in a double knot</a:t>
            </a:r>
          </a:p>
          <a:p>
            <a:r>
              <a:rPr lang="en-US" dirty="0" smtClean="0"/>
              <a:t>Conscious</a:t>
            </a:r>
          </a:p>
          <a:p>
            <a:pPr lvl="1"/>
            <a:r>
              <a:rPr lang="en-US" dirty="0" smtClean="0"/>
              <a:t>Knowing the </a:t>
            </a:r>
            <a:r>
              <a:rPr lang="en-US" dirty="0" smtClean="0"/>
              <a:t>_____________ for </a:t>
            </a:r>
            <a:r>
              <a:rPr lang="en-US" dirty="0" smtClean="0"/>
              <a:t>completing a task</a:t>
            </a:r>
          </a:p>
          <a:p>
            <a:pPr lvl="2"/>
            <a:r>
              <a:rPr lang="en-US" dirty="0" smtClean="0"/>
              <a:t>EX: Practicing tying shoes with a “bunny” going around a “log”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8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Potty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Child is in </a:t>
            </a:r>
            <a:r>
              <a:rPr lang="en-US" dirty="0" smtClean="0">
                <a:solidFill>
                  <a:srgbClr val="0070C0"/>
                </a:solidFill>
              </a:rPr>
              <a:t>diapers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____________________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Child sits on toilet, but isn’t sure what to do yet.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_____________________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Child </a:t>
            </a:r>
            <a:r>
              <a:rPr lang="en-US" dirty="0" smtClean="0">
                <a:solidFill>
                  <a:srgbClr val="00B050"/>
                </a:solidFill>
              </a:rPr>
              <a:t>goes potty on toilet, but considers it a big deal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_____________________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Child </a:t>
            </a:r>
            <a:r>
              <a:rPr lang="en-US" dirty="0" smtClean="0">
                <a:solidFill>
                  <a:srgbClr val="7030A0"/>
                </a:solidFill>
              </a:rPr>
              <a:t>goes potty on toilet as part of everyday routine.</a:t>
            </a:r>
          </a:p>
          <a:p>
            <a:pPr lvl="1"/>
            <a:r>
              <a:rPr lang="en-US" dirty="0" smtClean="0"/>
              <a:t>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Child rides in </a:t>
            </a:r>
            <a:r>
              <a:rPr lang="en-US" dirty="0" smtClean="0">
                <a:solidFill>
                  <a:srgbClr val="0070C0"/>
                </a:solidFill>
              </a:rPr>
              <a:t>car seat </a:t>
            </a:r>
            <a:r>
              <a:rPr lang="en-US" dirty="0" smtClean="0">
                <a:solidFill>
                  <a:srgbClr val="0070C0"/>
                </a:solidFill>
              </a:rPr>
              <a:t>while parent drives.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Child rides in car and asks parent about driving.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Student begins “Behind the Wheel”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25-year old backs out of driveway on way to work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Feelings of anger and sadness.</a:t>
            </a:r>
          </a:p>
          <a:p>
            <a:r>
              <a:rPr lang="en-US" dirty="0" smtClean="0"/>
              <a:t>Begins to wonder when/if happiness will return.</a:t>
            </a:r>
          </a:p>
          <a:p>
            <a:r>
              <a:rPr lang="en-US" dirty="0" smtClean="0"/>
              <a:t>Joins book club and enjoys communications with peers- begins to look forward to book club.</a:t>
            </a:r>
          </a:p>
          <a:p>
            <a:r>
              <a:rPr lang="en-US" dirty="0" smtClean="0"/>
              <a:t>Attends book club meetings automatically each week, without associating it with getting over grief process.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it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Someone is confined to a wheelchair and becomes bitter. The person then learns about mechanical wheelchairs. The person gets a mechanical wheelchair and begins to get around on it. The person goes on vacation with their family and gets around on the mechanical wheelchair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Next, make your own example that </a:t>
            </a:r>
            <a:r>
              <a:rPr lang="en-US" smtClean="0"/>
              <a:t>follows each grouping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371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Behavior Modification</vt:lpstr>
      <vt:lpstr>What is Behavior Modification?</vt:lpstr>
      <vt:lpstr>The Process</vt:lpstr>
      <vt:lpstr>Unskilled &amp; Unconscious</vt:lpstr>
      <vt:lpstr>Skilled &amp; Conscious</vt:lpstr>
      <vt:lpstr>Potty Training</vt:lpstr>
      <vt:lpstr>Learning to Drive</vt:lpstr>
      <vt:lpstr>Grief Process</vt:lpstr>
      <vt:lpstr>Test it out…</vt:lpstr>
    </vt:vector>
  </TitlesOfParts>
  <Company>lchs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Modification</dc:title>
  <dc:creator>profile</dc:creator>
  <cp:lastModifiedBy>Webster, Carrie</cp:lastModifiedBy>
  <cp:revision>9</cp:revision>
  <dcterms:created xsi:type="dcterms:W3CDTF">2012-10-26T15:32:14Z</dcterms:created>
  <dcterms:modified xsi:type="dcterms:W3CDTF">2015-03-18T19:12:41Z</dcterms:modified>
</cp:coreProperties>
</file>