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21"/>
  </p:handoutMasterIdLst>
  <p:sldIdLst>
    <p:sldId id="256" r:id="rId2"/>
    <p:sldId id="257" r:id="rId3"/>
    <p:sldId id="277" r:id="rId4"/>
    <p:sldId id="258" r:id="rId5"/>
    <p:sldId id="259" r:id="rId6"/>
    <p:sldId id="260" r:id="rId7"/>
    <p:sldId id="261" r:id="rId8"/>
    <p:sldId id="263" r:id="rId9"/>
    <p:sldId id="265" r:id="rId10"/>
    <p:sldId id="267" r:id="rId11"/>
    <p:sldId id="269" r:id="rId12"/>
    <p:sldId id="271" r:id="rId13"/>
    <p:sldId id="273" r:id="rId14"/>
    <p:sldId id="274" r:id="rId15"/>
    <p:sldId id="279" r:id="rId16"/>
    <p:sldId id="278" r:id="rId17"/>
    <p:sldId id="280" r:id="rId18"/>
    <p:sldId id="275" r:id="rId19"/>
    <p:sldId id="276" r:id="rId2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6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FB40C47-78AF-40D8-A51F-60668C20C53F}" type="datetimeFigureOut">
              <a:rPr lang="en-US" smtClean="0"/>
              <a:t>10/27/2015</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37AA05B-787F-4D03-A74B-E3D15F78EAEE}" type="slidenum">
              <a:rPr lang="en-US" smtClean="0"/>
              <a:t>‹#›</a:t>
            </a:fld>
            <a:endParaRPr lang="en-US"/>
          </a:p>
        </p:txBody>
      </p:sp>
    </p:spTree>
    <p:extLst>
      <p:ext uri="{BB962C8B-B14F-4D97-AF65-F5344CB8AC3E}">
        <p14:creationId xmlns:p14="http://schemas.microsoft.com/office/powerpoint/2010/main" val="3555609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009E9-8471-4904-A0FE-3F181BC88974}"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009E9-8471-4904-A0FE-3F181BC8897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009E9-8471-4904-A0FE-3F181BC8897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009E9-8471-4904-A0FE-3F181BC8897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009E9-8471-4904-A0FE-3F181BC88974}"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009E9-8471-4904-A0FE-3F181BC8897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8009E9-8471-4904-A0FE-3F181BC88974}"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8009E9-8471-4904-A0FE-3F181BC8897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8009E9-8471-4904-A0FE-3F181BC8897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009E9-8471-4904-A0FE-3F181BC88974}"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FD03F-855B-43B8-8E03-D4EF93BE1F7D}" type="datetimeFigureOut">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009E9-8471-4904-A0FE-3F181BC8897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2DFD03F-855B-43B8-8E03-D4EF93BE1F7D}" type="datetimeFigureOut">
              <a:rPr lang="en-US" smtClean="0"/>
              <a:t>10/27/2015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8009E9-8471-4904-A0FE-3F181BC8897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 Id="rId6" Type="http://schemas.openxmlformats.org/officeDocument/2006/relationships/image" Target="../media/image26.jpg"/><Relationship Id="rId5" Type="http://schemas.openxmlformats.org/officeDocument/2006/relationships/image" Target="../media/image25.jpg"/><Relationship Id="rId4" Type="http://schemas.openxmlformats.org/officeDocument/2006/relationships/image" Target="../media/image24.jpg"/></Relationships>
</file>

<file path=ppt/slides/_rels/slide19.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2.xml"/><Relationship Id="rId4" Type="http://schemas.openxmlformats.org/officeDocument/2006/relationships/image" Target="../media/image29.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Breakfast Preparation</a:t>
            </a:r>
            <a:endParaRPr lang="en-US" sz="3600" dirty="0"/>
          </a:p>
        </p:txBody>
      </p:sp>
      <p:sp>
        <p:nvSpPr>
          <p:cNvPr id="3" name="Subtitle 2"/>
          <p:cNvSpPr>
            <a:spLocks noGrp="1"/>
          </p:cNvSpPr>
          <p:nvPr>
            <p:ph type="subTitle" idx="1"/>
          </p:nvPr>
        </p:nvSpPr>
        <p:spPr/>
        <p:txBody>
          <a:bodyPr/>
          <a:lstStyle/>
          <a:p>
            <a:r>
              <a:rPr lang="en-US" dirty="0" smtClean="0"/>
              <a:t>Food </a:t>
            </a:r>
            <a:r>
              <a:rPr lang="en-US" dirty="0" smtClean="0"/>
              <a:t>Service Occupations I</a:t>
            </a:r>
          </a:p>
          <a:p>
            <a:r>
              <a:rPr lang="en-US" dirty="0" smtClean="0"/>
              <a:t>Unit 5</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3657600"/>
            <a:ext cx="2619375" cy="1743075"/>
          </a:xfrm>
          <a:prstGeom prst="rect">
            <a:avLst/>
          </a:prstGeom>
          <a:ln w="28575">
            <a:solidFill>
              <a:schemeClr val="tx2"/>
            </a:solidFill>
          </a:ln>
        </p:spPr>
      </p:pic>
    </p:spTree>
    <p:extLst>
      <p:ext uri="{BB962C8B-B14F-4D97-AF65-F5344CB8AC3E}">
        <p14:creationId xmlns:p14="http://schemas.microsoft.com/office/powerpoint/2010/main" val="2547848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381000"/>
            <a:ext cx="8229600" cy="762000"/>
          </a:xfrm>
        </p:spPr>
        <p:txBody>
          <a:bodyPr>
            <a:normAutofit/>
          </a:bodyPr>
          <a:lstStyle/>
          <a:p>
            <a:r>
              <a:rPr lang="en-US" dirty="0" smtClean="0"/>
              <a:t>Egg Cooking Methods </a:t>
            </a:r>
            <a:endParaRPr lang="en-US" dirty="0"/>
          </a:p>
        </p:txBody>
      </p:sp>
      <p:sp>
        <p:nvSpPr>
          <p:cNvPr id="5" name="Content Placeholder 4"/>
          <p:cNvSpPr>
            <a:spLocks noGrp="1"/>
          </p:cNvSpPr>
          <p:nvPr>
            <p:ph sz="half" idx="1"/>
          </p:nvPr>
        </p:nvSpPr>
        <p:spPr>
          <a:xfrm>
            <a:off x="228600" y="1143000"/>
            <a:ext cx="5334000" cy="3520685"/>
          </a:xfrm>
        </p:spPr>
        <p:txBody>
          <a:bodyPr>
            <a:noAutofit/>
          </a:bodyPr>
          <a:lstStyle/>
          <a:p>
            <a:pPr marL="0" indent="0">
              <a:buNone/>
            </a:pPr>
            <a:r>
              <a:rPr lang="en-US" sz="2000" b="1" u="sng" dirty="0" smtClean="0"/>
              <a:t>Poached Eggs </a:t>
            </a:r>
            <a:r>
              <a:rPr lang="en-US" sz="2000" dirty="0" smtClean="0"/>
              <a:t>should be cooked in a fairly shallow pan with enough </a:t>
            </a:r>
            <a:r>
              <a:rPr lang="en-US" sz="2000" dirty="0"/>
              <a:t>water (~2 ½”) </a:t>
            </a:r>
            <a:r>
              <a:rPr lang="en-US" sz="2000" dirty="0" smtClean="0"/>
              <a:t>to cover the eggs.  Add 2 T. of distilled vinegar to each gallon of water.  The salt and vinegar will cause the white to set firmly around the yolk when the egg is placed in the water, thus stopping the white from spreading.  The acetic acid of the vinegar toughens the albumen (contained in the egg white), and when the white is set firmly around the yolk, a more eye appealing product is obtained.  </a:t>
            </a:r>
            <a:endParaRPr lang="en-US" sz="2000" b="1" dirty="0"/>
          </a:p>
        </p:txBody>
      </p:sp>
      <p:sp>
        <p:nvSpPr>
          <p:cNvPr id="6" name="Text Placeholder 5"/>
          <p:cNvSpPr>
            <a:spLocks noGrp="1"/>
          </p:cNvSpPr>
          <p:nvPr>
            <p:ph sz="half" idx="2"/>
          </p:nvPr>
        </p:nvSpPr>
        <p:spPr>
          <a:xfrm>
            <a:off x="5943600" y="2438400"/>
            <a:ext cx="3124200" cy="2286000"/>
          </a:xfrm>
        </p:spPr>
        <p:txBody>
          <a:bodyPr>
            <a:normAutofit fontScale="92500" lnSpcReduction="20000"/>
          </a:bodyPr>
          <a:lstStyle/>
          <a:p>
            <a:pPr marL="0" indent="0">
              <a:buNone/>
            </a:pPr>
            <a:r>
              <a:rPr lang="en-US" sz="1800" b="1" u="sng" dirty="0" smtClean="0"/>
              <a:t>Poached Egg Faults</a:t>
            </a:r>
          </a:p>
          <a:p>
            <a:pPr>
              <a:buFont typeface="Wingdings" panose="05000000000000000000" pitchFamily="2" charset="2"/>
              <a:buChar char="Ø"/>
            </a:pPr>
            <a:r>
              <a:rPr lang="en-US" sz="1800" dirty="0" smtClean="0"/>
              <a:t>Too much vinegar added to liquid</a:t>
            </a:r>
            <a:endParaRPr lang="en-US" sz="1800" dirty="0"/>
          </a:p>
          <a:p>
            <a:pPr>
              <a:buFont typeface="Wingdings" panose="05000000000000000000" pitchFamily="2" charset="2"/>
              <a:buChar char="Ø"/>
            </a:pPr>
            <a:r>
              <a:rPr lang="en-US" sz="1800" dirty="0" smtClean="0"/>
              <a:t>Cooking at too low of a temperature and causes tenderness</a:t>
            </a:r>
          </a:p>
          <a:p>
            <a:pPr>
              <a:buFont typeface="Wingdings" panose="05000000000000000000" pitchFamily="2" charset="2"/>
              <a:buChar char="Ø"/>
            </a:pPr>
            <a:r>
              <a:rPr lang="en-US" sz="1800" dirty="0" smtClean="0"/>
              <a:t>Cooking at too high of a temperature and causes toughness</a:t>
            </a:r>
          </a:p>
        </p:txBody>
      </p:sp>
      <p:sp>
        <p:nvSpPr>
          <p:cNvPr id="9" name="TextBox 8"/>
          <p:cNvSpPr txBox="1"/>
          <p:nvPr/>
        </p:nvSpPr>
        <p:spPr>
          <a:xfrm>
            <a:off x="152400" y="4826675"/>
            <a:ext cx="8610600" cy="2031325"/>
          </a:xfrm>
          <a:prstGeom prst="rect">
            <a:avLst/>
          </a:prstGeom>
          <a:noFill/>
        </p:spPr>
        <p:txBody>
          <a:bodyPr wrap="square" rtlCol="0">
            <a:spAutoFit/>
          </a:bodyPr>
          <a:lstStyle/>
          <a:p>
            <a:r>
              <a:rPr lang="en-US" b="1" u="sng" dirty="0" smtClean="0">
                <a:solidFill>
                  <a:srgbClr val="292934"/>
                </a:solidFill>
              </a:rPr>
              <a:t>Poached Egg Steps</a:t>
            </a:r>
          </a:p>
          <a:p>
            <a:pPr marL="342900" indent="-342900">
              <a:buFont typeface="+mj-lt"/>
              <a:buAutoNum type="arabicPeriod"/>
            </a:pPr>
            <a:r>
              <a:rPr lang="en-US" dirty="0" smtClean="0">
                <a:solidFill>
                  <a:srgbClr val="292934"/>
                </a:solidFill>
              </a:rPr>
              <a:t>Bring the liquid to a boil, then reduce to a simmer (~195°).</a:t>
            </a:r>
          </a:p>
          <a:p>
            <a:pPr marL="342900" indent="-342900">
              <a:buFont typeface="+mj-lt"/>
              <a:buAutoNum type="arabicPeriod"/>
            </a:pPr>
            <a:r>
              <a:rPr lang="en-US" dirty="0" smtClean="0">
                <a:solidFill>
                  <a:srgbClr val="292934"/>
                </a:solidFill>
              </a:rPr>
              <a:t>Break the eggs into a bowl or saucer and slide them into the simmering liquid.</a:t>
            </a:r>
          </a:p>
          <a:p>
            <a:pPr marL="342900" indent="-342900">
              <a:buAutoNum type="arabicPeriod" startAt="3"/>
            </a:pPr>
            <a:r>
              <a:rPr lang="en-US" dirty="0" smtClean="0">
                <a:solidFill>
                  <a:srgbClr val="292934"/>
                </a:solidFill>
              </a:rPr>
              <a:t>Cook 3-5 minutes.</a:t>
            </a:r>
          </a:p>
          <a:p>
            <a:pPr marL="342900" indent="-342900">
              <a:buAutoNum type="arabicPeriod" startAt="3"/>
            </a:pPr>
            <a:r>
              <a:rPr lang="en-US" dirty="0" smtClean="0">
                <a:solidFill>
                  <a:srgbClr val="292934"/>
                </a:solidFill>
              </a:rPr>
              <a:t>Remove with a skimmer, perforated ladle, or slotted spoon. </a:t>
            </a:r>
          </a:p>
          <a:p>
            <a:endParaRPr lang="en-US" dirty="0" smtClean="0">
              <a:solidFill>
                <a:srgbClr val="292934"/>
              </a:solidFill>
            </a:endParaRPr>
          </a:p>
          <a:p>
            <a:r>
              <a:rPr lang="en-US" i="1" dirty="0" smtClean="0">
                <a:solidFill>
                  <a:srgbClr val="292934"/>
                </a:solidFill>
              </a:rPr>
              <a:t>**About 12 eggs can be poached per gallon of water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457200"/>
            <a:ext cx="2149066" cy="1609725"/>
          </a:xfrm>
          <a:prstGeom prst="rect">
            <a:avLst/>
          </a:prstGeom>
          <a:ln w="28575">
            <a:solidFill>
              <a:schemeClr val="tx1"/>
            </a:solidFill>
          </a:ln>
        </p:spPr>
      </p:pic>
    </p:spTree>
    <p:extLst>
      <p:ext uri="{BB962C8B-B14F-4D97-AF65-F5344CB8AC3E}">
        <p14:creationId xmlns:p14="http://schemas.microsoft.com/office/powerpoint/2010/main" val="1303583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 y="304800"/>
            <a:ext cx="8229600" cy="990600"/>
          </a:xfrm>
        </p:spPr>
        <p:txBody>
          <a:bodyPr>
            <a:normAutofit/>
          </a:bodyPr>
          <a:lstStyle/>
          <a:p>
            <a:r>
              <a:rPr lang="en-US" dirty="0" smtClean="0"/>
              <a:t>Egg Cooking Methods </a:t>
            </a:r>
            <a:endParaRPr lang="en-US" dirty="0"/>
          </a:p>
        </p:txBody>
      </p:sp>
      <p:sp>
        <p:nvSpPr>
          <p:cNvPr id="5" name="Content Placeholder 4"/>
          <p:cNvSpPr>
            <a:spLocks noGrp="1"/>
          </p:cNvSpPr>
          <p:nvPr>
            <p:ph sz="half" idx="1"/>
          </p:nvPr>
        </p:nvSpPr>
        <p:spPr>
          <a:xfrm>
            <a:off x="144681" y="1447800"/>
            <a:ext cx="5334000" cy="2209799"/>
          </a:xfrm>
        </p:spPr>
        <p:txBody>
          <a:bodyPr>
            <a:noAutofit/>
          </a:bodyPr>
          <a:lstStyle/>
          <a:p>
            <a:pPr marL="0" indent="0">
              <a:buNone/>
            </a:pPr>
            <a:r>
              <a:rPr lang="en-US" sz="2100" b="1" u="sng" dirty="0" smtClean="0"/>
              <a:t>Shirred Eggs</a:t>
            </a:r>
            <a:r>
              <a:rPr lang="en-US" sz="2100" b="1" dirty="0" smtClean="0"/>
              <a:t> </a:t>
            </a:r>
            <a:r>
              <a:rPr lang="en-US" sz="2100" dirty="0" smtClean="0"/>
              <a:t>are eggs that have been cooked in a shallow casserole with butter.  When served on the breakfast or luncheon menu, shirred eggs present a very attractive dish.  Shirred eggs must be prepared in a proper manner and not overcooked.  </a:t>
            </a:r>
            <a:endParaRPr lang="en-US" sz="2100" b="1" dirty="0"/>
          </a:p>
        </p:txBody>
      </p:sp>
      <p:sp>
        <p:nvSpPr>
          <p:cNvPr id="6" name="Text Placeholder 5"/>
          <p:cNvSpPr>
            <a:spLocks noGrp="1"/>
          </p:cNvSpPr>
          <p:nvPr>
            <p:ph sz="half" idx="2"/>
          </p:nvPr>
        </p:nvSpPr>
        <p:spPr>
          <a:xfrm>
            <a:off x="5575663" y="2557332"/>
            <a:ext cx="3124200" cy="2078146"/>
          </a:xfrm>
        </p:spPr>
        <p:txBody>
          <a:bodyPr>
            <a:normAutofit lnSpcReduction="10000"/>
          </a:bodyPr>
          <a:lstStyle/>
          <a:p>
            <a:pPr marL="0" indent="0">
              <a:buNone/>
            </a:pPr>
            <a:r>
              <a:rPr lang="en-US" sz="1800" b="1" u="sng" dirty="0" smtClean="0"/>
              <a:t>Shirred Egg Faults</a:t>
            </a:r>
          </a:p>
          <a:p>
            <a:pPr>
              <a:buFont typeface="Wingdings" panose="05000000000000000000" pitchFamily="2" charset="2"/>
              <a:buChar char="Ø"/>
            </a:pPr>
            <a:r>
              <a:rPr lang="en-US" sz="1800" dirty="0" smtClean="0"/>
              <a:t>Cooking at too high of a temperature where eggs become tough</a:t>
            </a:r>
          </a:p>
          <a:p>
            <a:pPr>
              <a:buFont typeface="Wingdings" panose="05000000000000000000" pitchFamily="2" charset="2"/>
              <a:buChar char="Ø"/>
            </a:pPr>
            <a:r>
              <a:rPr lang="en-US" sz="1800" dirty="0" smtClean="0"/>
              <a:t>Cooking at too low of a temperature and eggs spread and the yolk breaks</a:t>
            </a:r>
          </a:p>
        </p:txBody>
      </p:sp>
      <p:sp>
        <p:nvSpPr>
          <p:cNvPr id="9" name="TextBox 8"/>
          <p:cNvSpPr txBox="1"/>
          <p:nvPr/>
        </p:nvSpPr>
        <p:spPr>
          <a:xfrm>
            <a:off x="76200" y="4639832"/>
            <a:ext cx="8610600" cy="2215991"/>
          </a:xfrm>
          <a:prstGeom prst="rect">
            <a:avLst/>
          </a:prstGeom>
          <a:noFill/>
        </p:spPr>
        <p:txBody>
          <a:bodyPr wrap="square" rtlCol="0">
            <a:spAutoFit/>
          </a:bodyPr>
          <a:lstStyle/>
          <a:p>
            <a:r>
              <a:rPr lang="en-US" sz="2000" b="1" u="sng" dirty="0" smtClean="0">
                <a:solidFill>
                  <a:srgbClr val="292934"/>
                </a:solidFill>
              </a:rPr>
              <a:t>Shirred Egg Steps</a:t>
            </a:r>
          </a:p>
          <a:p>
            <a:pPr marL="342900" indent="-342900">
              <a:buFont typeface="+mj-lt"/>
              <a:buAutoNum type="arabicPeriod"/>
            </a:pPr>
            <a:r>
              <a:rPr lang="en-US" sz="2000" dirty="0" smtClean="0">
                <a:solidFill>
                  <a:srgbClr val="292934"/>
                </a:solidFill>
              </a:rPr>
              <a:t>Break eggs into a bowl then into buttered shirred egg dish.</a:t>
            </a:r>
          </a:p>
          <a:p>
            <a:pPr marL="342900" indent="-342900">
              <a:buFont typeface="+mj-lt"/>
              <a:buAutoNum type="arabicPeriod"/>
            </a:pPr>
            <a:r>
              <a:rPr lang="en-US" sz="2000" dirty="0" smtClean="0">
                <a:solidFill>
                  <a:srgbClr val="292934"/>
                </a:solidFill>
              </a:rPr>
              <a:t>Place shirred egg dish on the range and cook at medium heat until the whites are set.</a:t>
            </a:r>
          </a:p>
          <a:p>
            <a:pPr marL="342900" indent="-342900">
              <a:buFont typeface="+mj-lt"/>
              <a:buAutoNum type="arabicPeriod"/>
            </a:pPr>
            <a:r>
              <a:rPr lang="en-US" sz="2000" dirty="0" smtClean="0">
                <a:solidFill>
                  <a:srgbClr val="292934"/>
                </a:solidFill>
              </a:rPr>
              <a:t>Finish by transferring the dish to the oven or by basting the top of the eggs.</a:t>
            </a:r>
          </a:p>
          <a:p>
            <a:pPr marL="342900" indent="-342900">
              <a:buFont typeface="+mj-lt"/>
              <a:buAutoNum type="arabicPeriod"/>
            </a:pPr>
            <a:endParaRPr lang="en-US" dirty="0" smtClean="0">
              <a:solidFill>
                <a:srgbClr val="292934"/>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609600"/>
            <a:ext cx="2619375" cy="1743075"/>
          </a:xfrm>
          <a:prstGeom prst="rect">
            <a:avLst/>
          </a:prstGeom>
          <a:ln w="28575">
            <a:solidFill>
              <a:schemeClr val="tx1"/>
            </a:solidFill>
          </a:ln>
        </p:spPr>
      </p:pic>
    </p:spTree>
    <p:extLst>
      <p:ext uri="{BB962C8B-B14F-4D97-AF65-F5344CB8AC3E}">
        <p14:creationId xmlns:p14="http://schemas.microsoft.com/office/powerpoint/2010/main" val="212000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66725"/>
            <a:ext cx="8229600" cy="990600"/>
          </a:xfrm>
        </p:spPr>
        <p:txBody>
          <a:bodyPr>
            <a:normAutofit/>
          </a:bodyPr>
          <a:lstStyle/>
          <a:p>
            <a:r>
              <a:rPr lang="en-US" dirty="0" smtClean="0"/>
              <a:t>Egg Cooking Methods </a:t>
            </a:r>
            <a:endParaRPr lang="en-US" dirty="0"/>
          </a:p>
        </p:txBody>
      </p:sp>
      <p:sp>
        <p:nvSpPr>
          <p:cNvPr id="5" name="Content Placeholder 4"/>
          <p:cNvSpPr>
            <a:spLocks noGrp="1"/>
          </p:cNvSpPr>
          <p:nvPr>
            <p:ph sz="half" idx="1"/>
          </p:nvPr>
        </p:nvSpPr>
        <p:spPr>
          <a:xfrm>
            <a:off x="152400" y="1524000"/>
            <a:ext cx="5334000" cy="3404919"/>
          </a:xfrm>
        </p:spPr>
        <p:txBody>
          <a:bodyPr>
            <a:noAutofit/>
          </a:bodyPr>
          <a:lstStyle/>
          <a:p>
            <a:pPr marL="0" indent="0">
              <a:buNone/>
            </a:pPr>
            <a:r>
              <a:rPr lang="en-US" sz="2000" b="1" u="sng" dirty="0" smtClean="0"/>
              <a:t>Omelets</a:t>
            </a:r>
            <a:r>
              <a:rPr lang="en-US" sz="2000" b="1" dirty="0" smtClean="0"/>
              <a:t> </a:t>
            </a:r>
            <a:r>
              <a:rPr lang="en-US" sz="2000" dirty="0" smtClean="0"/>
              <a:t>can be found on breakfast, lunch, and even dinner menus.  The omelet is very versatile because it blends well with other foods.  When an omelet is </a:t>
            </a:r>
            <a:r>
              <a:rPr lang="en-US" sz="2000" dirty="0"/>
              <a:t>s</a:t>
            </a:r>
            <a:r>
              <a:rPr lang="en-US" sz="2000" dirty="0" smtClean="0"/>
              <a:t>erved with another item such as bacon, mushrooms, or Spanish sauce, it takes the name of the accompanying item; for example, Spanish omelet.  Omelets should be made to order for  best results.  If they are held for even a short period of time, they lose their fluffiness and become tough and rubbery. When preparing omelets for the breakfast menu, two or three eggs are usually the rule.   </a:t>
            </a:r>
            <a:endParaRPr lang="en-US" sz="2000" b="1" dirty="0" smtClean="0"/>
          </a:p>
          <a:p>
            <a:pPr marL="0" indent="0">
              <a:buNone/>
            </a:pPr>
            <a:r>
              <a:rPr lang="en-US" sz="2400" b="1" dirty="0" smtClean="0"/>
              <a:t> </a:t>
            </a:r>
            <a:endParaRPr lang="en-US" sz="2400" b="1" dirty="0"/>
          </a:p>
        </p:txBody>
      </p:sp>
      <p:sp>
        <p:nvSpPr>
          <p:cNvPr id="6" name="Text Placeholder 5"/>
          <p:cNvSpPr>
            <a:spLocks noGrp="1"/>
          </p:cNvSpPr>
          <p:nvPr>
            <p:ph sz="half" idx="2"/>
          </p:nvPr>
        </p:nvSpPr>
        <p:spPr>
          <a:xfrm>
            <a:off x="5701145" y="2438400"/>
            <a:ext cx="3124200" cy="2971800"/>
          </a:xfrm>
        </p:spPr>
        <p:txBody>
          <a:bodyPr>
            <a:normAutofit/>
          </a:bodyPr>
          <a:lstStyle/>
          <a:p>
            <a:pPr marL="0" indent="0">
              <a:buNone/>
            </a:pPr>
            <a:r>
              <a:rPr lang="en-US" sz="2000" b="1" u="sng" dirty="0" smtClean="0"/>
              <a:t>Omelet Faults</a:t>
            </a:r>
          </a:p>
          <a:p>
            <a:pPr>
              <a:buFont typeface="Wingdings" panose="05000000000000000000" pitchFamily="2" charset="2"/>
              <a:buChar char="Ø"/>
            </a:pPr>
            <a:r>
              <a:rPr lang="en-US" sz="2000" dirty="0" smtClean="0"/>
              <a:t>Too little fat in the pan</a:t>
            </a:r>
          </a:p>
          <a:p>
            <a:pPr>
              <a:buFont typeface="Wingdings" panose="05000000000000000000" pitchFamily="2" charset="2"/>
              <a:buChar char="Ø"/>
            </a:pPr>
            <a:r>
              <a:rPr lang="en-US" sz="2000" dirty="0" smtClean="0"/>
              <a:t>Poorly conditioned skillet</a:t>
            </a:r>
          </a:p>
          <a:p>
            <a:pPr>
              <a:buFont typeface="Wingdings" panose="05000000000000000000" pitchFamily="2" charset="2"/>
              <a:buChar char="Ø"/>
            </a:pPr>
            <a:r>
              <a:rPr lang="en-US" sz="2000" dirty="0" smtClean="0"/>
              <a:t>Overcooking</a:t>
            </a:r>
          </a:p>
          <a:p>
            <a:pPr>
              <a:buFont typeface="Wingdings" panose="05000000000000000000" pitchFamily="2" charset="2"/>
              <a:buChar char="Ø"/>
            </a:pPr>
            <a:r>
              <a:rPr lang="en-US" sz="2000" dirty="0" smtClean="0"/>
              <a:t>Too much fat in the pan</a:t>
            </a:r>
          </a:p>
          <a:p>
            <a:pPr>
              <a:buFont typeface="Wingdings" panose="05000000000000000000" pitchFamily="2" charset="2"/>
              <a:buChar char="Ø"/>
            </a:pPr>
            <a:r>
              <a:rPr lang="en-US" sz="2000" dirty="0" smtClean="0"/>
              <a:t>Cooking omelet too far in advance</a:t>
            </a:r>
          </a:p>
        </p:txBody>
      </p:sp>
      <p:sp>
        <p:nvSpPr>
          <p:cNvPr id="9" name="TextBox 8"/>
          <p:cNvSpPr txBox="1"/>
          <p:nvPr/>
        </p:nvSpPr>
        <p:spPr>
          <a:xfrm>
            <a:off x="274320" y="5715000"/>
            <a:ext cx="4648200" cy="1415772"/>
          </a:xfrm>
          <a:prstGeom prst="rect">
            <a:avLst/>
          </a:prstGeom>
          <a:noFill/>
        </p:spPr>
        <p:txBody>
          <a:bodyPr wrap="square" rtlCol="0">
            <a:spAutoFit/>
          </a:bodyPr>
          <a:lstStyle/>
          <a:p>
            <a:r>
              <a:rPr lang="en-US" b="1" u="sng" dirty="0" smtClean="0">
                <a:solidFill>
                  <a:srgbClr val="292934"/>
                </a:solidFill>
              </a:rPr>
              <a:t>Omelet Types</a:t>
            </a:r>
          </a:p>
          <a:p>
            <a:pPr marL="285750" indent="-285750">
              <a:buFont typeface="Wingdings" panose="05000000000000000000" pitchFamily="2" charset="2"/>
              <a:buChar char="v"/>
            </a:pPr>
            <a:r>
              <a:rPr lang="en-US" dirty="0" smtClean="0">
                <a:solidFill>
                  <a:srgbClr val="292934"/>
                </a:solidFill>
              </a:rPr>
              <a:t>Rolled Omelet</a:t>
            </a:r>
          </a:p>
          <a:p>
            <a:pPr marL="285750" indent="-285750">
              <a:buFont typeface="Wingdings" panose="05000000000000000000" pitchFamily="2" charset="2"/>
              <a:buChar char="v"/>
            </a:pPr>
            <a:r>
              <a:rPr lang="en-US" dirty="0" smtClean="0">
                <a:solidFill>
                  <a:srgbClr val="292934"/>
                </a:solidFill>
              </a:rPr>
              <a:t>Folded Omelet</a:t>
            </a:r>
          </a:p>
          <a:p>
            <a:r>
              <a:rPr lang="en-US" sz="1600" dirty="0" smtClean="0">
                <a:solidFill>
                  <a:srgbClr val="292934"/>
                </a:solidFill>
              </a:rPr>
              <a:t>.</a:t>
            </a:r>
          </a:p>
          <a:p>
            <a:endParaRPr lang="en-US" sz="1600" dirty="0" smtClean="0">
              <a:solidFill>
                <a:srgbClr val="292934"/>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0851" y="533400"/>
            <a:ext cx="2466975" cy="1847850"/>
          </a:xfrm>
          <a:prstGeom prst="rect">
            <a:avLst/>
          </a:prstGeom>
          <a:ln w="28575">
            <a:solidFill>
              <a:schemeClr val="tx1"/>
            </a:solidFill>
          </a:ln>
        </p:spPr>
      </p:pic>
    </p:spTree>
    <p:extLst>
      <p:ext uri="{BB962C8B-B14F-4D97-AF65-F5344CB8AC3E}">
        <p14:creationId xmlns:p14="http://schemas.microsoft.com/office/powerpoint/2010/main" val="246054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Pancakes</a:t>
            </a:r>
            <a:endParaRPr lang="en-US" sz="4800" dirty="0"/>
          </a:p>
        </p:txBody>
      </p:sp>
      <p:sp>
        <p:nvSpPr>
          <p:cNvPr id="3" name="Content Placeholder 2"/>
          <p:cNvSpPr>
            <a:spLocks noGrp="1"/>
          </p:cNvSpPr>
          <p:nvPr>
            <p:ph idx="1"/>
          </p:nvPr>
        </p:nvSpPr>
        <p:spPr>
          <a:xfrm>
            <a:off x="152400" y="1905000"/>
            <a:ext cx="8763000" cy="4876800"/>
          </a:xfrm>
        </p:spPr>
        <p:txBody>
          <a:bodyPr>
            <a:normAutofit/>
          </a:bodyPr>
          <a:lstStyle/>
          <a:p>
            <a:r>
              <a:rPr lang="en-US" sz="1800" dirty="0" smtClean="0"/>
              <a:t>Another </a:t>
            </a:r>
            <a:r>
              <a:rPr lang="en-US" sz="1800" dirty="0" smtClean="0"/>
              <a:t>popular breakfast preparation is pancakes, also known as hotcakes or griddle cakes.  </a:t>
            </a:r>
            <a:endParaRPr lang="en-US" sz="1800" dirty="0" smtClean="0"/>
          </a:p>
          <a:p>
            <a:r>
              <a:rPr lang="en-US" sz="1800" dirty="0" smtClean="0"/>
              <a:t>Pancakes </a:t>
            </a:r>
            <a:r>
              <a:rPr lang="en-US" sz="1800" dirty="0" smtClean="0"/>
              <a:t>are popular because they are easy to digest, can be served in a variety of ways, and usually have a low menu price.</a:t>
            </a:r>
          </a:p>
          <a:p>
            <a:r>
              <a:rPr lang="en-US" sz="1800" dirty="0" smtClean="0"/>
              <a:t>Pancakes </a:t>
            </a:r>
            <a:r>
              <a:rPr lang="en-US" sz="1800" dirty="0" smtClean="0"/>
              <a:t>must always be cooked to order and served piping hot on a hot plate or platter with butter and topping such as jam, jelly, or syrup.  </a:t>
            </a:r>
            <a:endParaRPr lang="en-US" sz="1800" dirty="0" smtClean="0"/>
          </a:p>
          <a:p>
            <a:r>
              <a:rPr lang="en-US" sz="1800" dirty="0" smtClean="0"/>
              <a:t>Pancakes </a:t>
            </a:r>
            <a:r>
              <a:rPr lang="en-US" sz="1800" dirty="0" smtClean="0"/>
              <a:t>cost very little to make even when featured with a high-cost accompaniment such as strawberries, cherries, blueberries, or ice cream.   </a:t>
            </a:r>
            <a:endParaRPr lang="en-US" sz="1800" dirty="0" smtClean="0"/>
          </a:p>
          <a:p>
            <a:r>
              <a:rPr lang="en-US" sz="1800" dirty="0" smtClean="0"/>
              <a:t>Pancakes </a:t>
            </a:r>
            <a:r>
              <a:rPr lang="en-US" sz="1800" dirty="0" smtClean="0"/>
              <a:t>blend well with meat, and when served for breakfast, they are usually accompanied by sausage, ham, or bacon. </a:t>
            </a:r>
          </a:p>
          <a:p>
            <a:r>
              <a:rPr lang="en-US" sz="1800" dirty="0" smtClean="0"/>
              <a:t>Most </a:t>
            </a:r>
            <a:r>
              <a:rPr lang="en-US" sz="1800" dirty="0" smtClean="0"/>
              <a:t>food service establishments find that it is more profitable to use pancake mix than mixing their own.  </a:t>
            </a:r>
            <a:endParaRPr lang="en-US" sz="1800" dirty="0" smtClean="0"/>
          </a:p>
          <a:p>
            <a:r>
              <a:rPr lang="en-US" sz="1800" dirty="0" smtClean="0"/>
              <a:t>The </a:t>
            </a:r>
            <a:r>
              <a:rPr lang="en-US" sz="1800" dirty="0" smtClean="0"/>
              <a:t>better mixes call for milk, oil, and eggs.  </a:t>
            </a:r>
            <a:endParaRPr lang="en-US" sz="1800" dirty="0" smtClean="0"/>
          </a:p>
          <a:p>
            <a:r>
              <a:rPr lang="en-US" sz="1800" dirty="0" smtClean="0"/>
              <a:t>Although</a:t>
            </a:r>
            <a:r>
              <a:rPr lang="en-US" sz="1800" dirty="0" smtClean="0"/>
              <a:t>, as the number of ingredients increases, the time saved decreases. </a:t>
            </a:r>
            <a:endParaRPr lang="en-US" sz="1800" dirty="0" smtClean="0"/>
          </a:p>
          <a:p>
            <a:r>
              <a:rPr lang="en-US" sz="1800" dirty="0" smtClean="0"/>
              <a:t>Types </a:t>
            </a:r>
            <a:r>
              <a:rPr lang="en-US" sz="1800" dirty="0" smtClean="0"/>
              <a:t>of pancakes include plain, buttermilk</a:t>
            </a:r>
            <a:r>
              <a:rPr lang="en-US" sz="1800" dirty="0" smtClean="0"/>
              <a:t>, </a:t>
            </a:r>
            <a:r>
              <a:rPr lang="en-US" sz="1800" dirty="0" smtClean="0"/>
              <a:t>French, crepes, and waffles.</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37606"/>
            <a:ext cx="1814513" cy="1268136"/>
          </a:xfrm>
          <a:prstGeom prst="rect">
            <a:avLst/>
          </a:prstGeom>
          <a:ln w="28575">
            <a:solidFill>
              <a:schemeClr val="tx1"/>
            </a:solidFill>
          </a:ln>
        </p:spPr>
      </p:pic>
    </p:spTree>
    <p:extLst>
      <p:ext uri="{BB962C8B-B14F-4D97-AF65-F5344CB8AC3E}">
        <p14:creationId xmlns:p14="http://schemas.microsoft.com/office/powerpoint/2010/main" val="2635112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38465"/>
            <a:ext cx="8229600" cy="762000"/>
          </a:xfrm>
        </p:spPr>
        <p:txBody>
          <a:bodyPr/>
          <a:lstStyle/>
          <a:p>
            <a:r>
              <a:rPr lang="en-US" dirty="0" smtClean="0"/>
              <a:t>Breakfast Meats</a:t>
            </a:r>
            <a:endParaRPr lang="en-US" dirty="0"/>
          </a:p>
        </p:txBody>
      </p:sp>
      <p:sp>
        <p:nvSpPr>
          <p:cNvPr id="3" name="Content Placeholder 2"/>
          <p:cNvSpPr>
            <a:spLocks noGrp="1"/>
          </p:cNvSpPr>
          <p:nvPr>
            <p:ph idx="1"/>
          </p:nvPr>
        </p:nvSpPr>
        <p:spPr>
          <a:xfrm>
            <a:off x="228600" y="1219200"/>
            <a:ext cx="8686800" cy="5486400"/>
          </a:xfrm>
        </p:spPr>
        <p:txBody>
          <a:bodyPr>
            <a:normAutofit/>
          </a:bodyPr>
          <a:lstStyle/>
          <a:p>
            <a:r>
              <a:rPr lang="en-US" dirty="0" smtClean="0"/>
              <a:t>Breakfast </a:t>
            </a:r>
            <a:r>
              <a:rPr lang="en-US" dirty="0" smtClean="0"/>
              <a:t>meats commonly include sausage, bacon, and ham.  </a:t>
            </a:r>
            <a:endParaRPr lang="en-US" dirty="0" smtClean="0"/>
          </a:p>
          <a:p>
            <a:r>
              <a:rPr lang="en-US" dirty="0" smtClean="0"/>
              <a:t>All </a:t>
            </a:r>
            <a:r>
              <a:rPr lang="en-US" dirty="0" smtClean="0"/>
              <a:t>of these breakfast meats come from pork.  </a:t>
            </a:r>
            <a:endParaRPr lang="en-US" dirty="0" smtClean="0"/>
          </a:p>
          <a:p>
            <a:r>
              <a:rPr lang="en-US" dirty="0" smtClean="0"/>
              <a:t>Bacon </a:t>
            </a:r>
            <a:r>
              <a:rPr lang="en-US" dirty="0" smtClean="0"/>
              <a:t>and ham are cured by </a:t>
            </a:r>
          </a:p>
          <a:p>
            <a:r>
              <a:rPr lang="en-US" dirty="0" smtClean="0"/>
              <a:t>smoking, whereas most sausage is </a:t>
            </a:r>
            <a:r>
              <a:rPr lang="en-US" dirty="0"/>
              <a:t>f</a:t>
            </a:r>
            <a:r>
              <a:rPr lang="en-US" dirty="0" smtClean="0"/>
              <a:t>resh.  </a:t>
            </a:r>
            <a:endParaRPr lang="en-US" dirty="0" smtClean="0"/>
          </a:p>
          <a:p>
            <a:r>
              <a:rPr lang="en-US" dirty="0" smtClean="0"/>
              <a:t>These </a:t>
            </a:r>
            <a:r>
              <a:rPr lang="en-US" dirty="0" smtClean="0"/>
              <a:t>meats are usually precooked and reheated for service when the breakfast volume is large.  </a:t>
            </a:r>
            <a:endParaRPr lang="en-US" dirty="0" smtClean="0"/>
          </a:p>
          <a:p>
            <a:r>
              <a:rPr lang="en-US" dirty="0" smtClean="0"/>
              <a:t>When </a:t>
            </a:r>
            <a:r>
              <a:rPr lang="en-US" dirty="0" smtClean="0"/>
              <a:t>the volume is small, they are cooked to order.  </a:t>
            </a:r>
          </a:p>
          <a:p>
            <a:pPr marL="0" indent="0">
              <a:buNone/>
            </a:pPr>
            <a:r>
              <a:rPr lang="en-US" sz="1500" dirty="0">
                <a:solidFill>
                  <a:srgbClr val="292934"/>
                </a:solidFill>
              </a:rPr>
              <a:t>	</a:t>
            </a:r>
            <a:endParaRPr lang="en-US" sz="15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739008"/>
            <a:ext cx="2307771" cy="1889023"/>
          </a:xfrm>
          <a:prstGeom prst="rect">
            <a:avLst/>
          </a:prstGeom>
          <a:ln w="19050">
            <a:solidFill>
              <a:schemeClr val="tx1"/>
            </a:solidFill>
          </a:ln>
        </p:spPr>
      </p:pic>
    </p:spTree>
    <p:extLst>
      <p:ext uri="{BB962C8B-B14F-4D97-AF65-F5344CB8AC3E}">
        <p14:creationId xmlns:p14="http://schemas.microsoft.com/office/powerpoint/2010/main" val="505515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Breakfast Sausage</a:t>
            </a:r>
            <a:endParaRPr lang="en-US" dirty="0"/>
          </a:p>
        </p:txBody>
      </p:sp>
      <p:sp>
        <p:nvSpPr>
          <p:cNvPr id="3" name="Content Placeholder 2"/>
          <p:cNvSpPr>
            <a:spLocks noGrp="1"/>
          </p:cNvSpPr>
          <p:nvPr>
            <p:ph idx="1"/>
          </p:nvPr>
        </p:nvSpPr>
        <p:spPr>
          <a:xfrm>
            <a:off x="152400" y="1905000"/>
            <a:ext cx="8229600" cy="4876800"/>
          </a:xfrm>
        </p:spPr>
        <p:txBody>
          <a:bodyPr>
            <a:normAutofit fontScale="92500" lnSpcReduction="10000"/>
          </a:bodyPr>
          <a:lstStyle/>
          <a:p>
            <a:r>
              <a:rPr lang="en-US" dirty="0"/>
              <a:t>Breakfast sausage is available in the forms of patties and links.  </a:t>
            </a:r>
          </a:p>
          <a:p>
            <a:r>
              <a:rPr lang="en-US" dirty="0"/>
              <a:t>Patties are usually portioned into 1-2 oz. servings.  </a:t>
            </a:r>
          </a:p>
          <a:p>
            <a:r>
              <a:rPr lang="en-US" dirty="0"/>
              <a:t>Sausage patties can be precooked by baking on sheet pans in the oven at 350° F, cooking in a skillet on the range, broiling under the broiler, or grilling on the griddle.  </a:t>
            </a:r>
          </a:p>
          <a:p>
            <a:r>
              <a:rPr lang="en-US" dirty="0"/>
              <a:t>Whichever method is used, sausage patties should be cooked about three-quarters of the way and finished when ready to serve. </a:t>
            </a:r>
          </a:p>
          <a:p>
            <a:r>
              <a:rPr lang="en-US" dirty="0"/>
              <a:t>Sausage links average about 12 to a pound.  </a:t>
            </a:r>
          </a:p>
          <a:p>
            <a:r>
              <a:rPr lang="en-US" dirty="0"/>
              <a:t>The portion served for breakfast is generally 3-4 links.  </a:t>
            </a:r>
          </a:p>
          <a:p>
            <a:r>
              <a:rPr lang="en-US" dirty="0"/>
              <a:t>Sausage links are cooked by separating the links, placing them on sheet pans, baking at </a:t>
            </a:r>
            <a:r>
              <a:rPr lang="en-US" dirty="0">
                <a:solidFill>
                  <a:srgbClr val="292934"/>
                </a:solidFill>
              </a:rPr>
              <a:t>350° F until three-quarters done.  </a:t>
            </a:r>
          </a:p>
          <a:p>
            <a:r>
              <a:rPr lang="en-US" dirty="0">
                <a:solidFill>
                  <a:srgbClr val="292934"/>
                </a:solidFill>
              </a:rPr>
              <a:t>Then, drain off excessive grease and finish under broiler.  </a:t>
            </a:r>
          </a:p>
          <a:p>
            <a:endParaRPr lang="en-US" dirty="0"/>
          </a:p>
        </p:txBody>
      </p:sp>
      <p:pic>
        <p:nvPicPr>
          <p:cNvPr id="1026" name="Picture 2" descr="C:\Users\cwebster\AppData\Local\Microsoft\Windows\INetCache\IE\ATPRQACI\mcol-saus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741819">
            <a:off x="6564322" y="346404"/>
            <a:ext cx="2079199"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70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229600" cy="990600"/>
          </a:xfrm>
        </p:spPr>
        <p:txBody>
          <a:bodyPr/>
          <a:lstStyle/>
          <a:p>
            <a:r>
              <a:rPr lang="en-US" dirty="0" smtClean="0"/>
              <a:t>Bacon</a:t>
            </a:r>
            <a:endParaRPr lang="en-US" dirty="0"/>
          </a:p>
        </p:txBody>
      </p:sp>
      <p:sp>
        <p:nvSpPr>
          <p:cNvPr id="3" name="Content Placeholder 2"/>
          <p:cNvSpPr>
            <a:spLocks noGrp="1"/>
          </p:cNvSpPr>
          <p:nvPr>
            <p:ph idx="1"/>
          </p:nvPr>
        </p:nvSpPr>
        <p:spPr>
          <a:xfrm>
            <a:off x="228600" y="1905000"/>
            <a:ext cx="8229600" cy="4876800"/>
          </a:xfrm>
        </p:spPr>
        <p:txBody>
          <a:bodyPr>
            <a:normAutofit/>
          </a:bodyPr>
          <a:lstStyle/>
          <a:p>
            <a:r>
              <a:rPr lang="en-US" dirty="0"/>
              <a:t>Bacon may come by the slab or sliced.  </a:t>
            </a:r>
            <a:endParaRPr lang="en-US" dirty="0" smtClean="0"/>
          </a:p>
          <a:p>
            <a:r>
              <a:rPr lang="en-US" dirty="0" smtClean="0"/>
              <a:t>Sliced </a:t>
            </a:r>
            <a:r>
              <a:rPr lang="en-US" dirty="0"/>
              <a:t>bacon contains approximately 20-22 slices per pound. </a:t>
            </a:r>
            <a:endParaRPr lang="en-US" dirty="0" smtClean="0"/>
          </a:p>
          <a:p>
            <a:r>
              <a:rPr lang="en-US" dirty="0" smtClean="0"/>
              <a:t>Bacon </a:t>
            </a:r>
            <a:r>
              <a:rPr lang="en-US" dirty="0"/>
              <a:t>is cooked by separating the slices and placing them on a sheet pan fat side down with each slice slightly overlapping the other.  </a:t>
            </a:r>
            <a:endParaRPr lang="en-US" dirty="0" smtClean="0"/>
          </a:p>
          <a:p>
            <a:r>
              <a:rPr lang="en-US" dirty="0" smtClean="0"/>
              <a:t>The </a:t>
            </a:r>
            <a:r>
              <a:rPr lang="en-US" dirty="0"/>
              <a:t>bacon is baked at 350° F until three-quarters done.  </a:t>
            </a:r>
            <a:endParaRPr lang="en-US" dirty="0" smtClean="0"/>
          </a:p>
          <a:p>
            <a:r>
              <a:rPr lang="en-US" dirty="0" smtClean="0"/>
              <a:t>Remove </a:t>
            </a:r>
            <a:r>
              <a:rPr lang="en-US" dirty="0"/>
              <a:t>the bacon from the oven, pour off the grease, and drape over a platter.  </a:t>
            </a:r>
            <a:endParaRPr lang="en-US" dirty="0" smtClean="0"/>
          </a:p>
          <a:p>
            <a:r>
              <a:rPr lang="en-US" dirty="0" smtClean="0"/>
              <a:t>This </a:t>
            </a:r>
            <a:r>
              <a:rPr lang="en-US" dirty="0"/>
              <a:t>draping method keeps the bacon from lying in the grease, as well as prevents it from shrinking and curling.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609600"/>
            <a:ext cx="2721429"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910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a:t>
            </a:r>
            <a:endParaRPr lang="en-US" dirty="0"/>
          </a:p>
        </p:txBody>
      </p:sp>
      <p:sp>
        <p:nvSpPr>
          <p:cNvPr id="3" name="Content Placeholder 2"/>
          <p:cNvSpPr>
            <a:spLocks noGrp="1"/>
          </p:cNvSpPr>
          <p:nvPr>
            <p:ph idx="1"/>
          </p:nvPr>
        </p:nvSpPr>
        <p:spPr/>
        <p:txBody>
          <a:bodyPr/>
          <a:lstStyle/>
          <a:p>
            <a:r>
              <a:rPr lang="en-US" dirty="0"/>
              <a:t>Ham is usually purchased cooked in a form that is boneless or boned and rolled.  </a:t>
            </a:r>
          </a:p>
          <a:p>
            <a:r>
              <a:rPr lang="en-US" dirty="0"/>
              <a:t>This form gives superior shape and allows the meat to portion into 3-4 oz. pieces.  </a:t>
            </a:r>
          </a:p>
          <a:p>
            <a:r>
              <a:rPr lang="en-US" dirty="0"/>
              <a:t>Ham is just heated under a broiler, a griddle, or in a skillet.  </a:t>
            </a:r>
          </a:p>
          <a:p>
            <a:r>
              <a:rPr lang="en-US" dirty="0"/>
              <a:t>Canadian bacon is very popular but expensive. </a:t>
            </a:r>
          </a:p>
          <a:p>
            <a:endParaRPr lang="en-US" dirty="0"/>
          </a:p>
        </p:txBody>
      </p:sp>
      <p:pic>
        <p:nvPicPr>
          <p:cNvPr id="3074" name="Picture 2" descr="C:\Users\cwebster\AppData\Local\Microsoft\Windows\INetCache\IE\JG8UZX0G\PngMedium-whole-ham-8552[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191000"/>
            <a:ext cx="3076575" cy="233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0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Breakfast Foods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5866916"/>
              </p:ext>
            </p:extLst>
          </p:nvPr>
        </p:nvGraphicFramePr>
        <p:xfrm>
          <a:off x="457200" y="1600200"/>
          <a:ext cx="8229600" cy="15290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dirty="0" smtClean="0"/>
                        <a:t>Potatoes </a:t>
                      </a:r>
                      <a:endParaRPr lang="en-US" dirty="0"/>
                    </a:p>
                  </a:txBody>
                  <a:tcPr/>
                </a:tc>
                <a:tc>
                  <a:txBody>
                    <a:bodyPr/>
                    <a:lstStyle/>
                    <a:p>
                      <a:pPr algn="ctr"/>
                      <a:r>
                        <a:rPr lang="en-US" dirty="0" smtClean="0"/>
                        <a:t>Cereals</a:t>
                      </a:r>
                      <a:r>
                        <a:rPr lang="en-US" baseline="0" dirty="0" smtClean="0"/>
                        <a:t> </a:t>
                      </a:r>
                      <a:endParaRPr lang="en-US" dirty="0"/>
                    </a:p>
                  </a:txBody>
                  <a:tcPr/>
                </a:tc>
                <a:tc>
                  <a:txBody>
                    <a:bodyPr/>
                    <a:lstStyle/>
                    <a:p>
                      <a:pPr algn="ctr"/>
                      <a:r>
                        <a:rPr lang="en-US" dirty="0" smtClean="0"/>
                        <a:t>Juices </a:t>
                      </a:r>
                      <a:endParaRPr lang="en-US" dirty="0"/>
                    </a:p>
                  </a:txBody>
                  <a:tcPr/>
                </a:tc>
                <a:tc>
                  <a:txBody>
                    <a:bodyPr/>
                    <a:lstStyle/>
                    <a:p>
                      <a:pPr algn="ctr"/>
                      <a:r>
                        <a:rPr lang="en-US" dirty="0" smtClean="0"/>
                        <a:t>Fruits </a:t>
                      </a:r>
                      <a:endParaRPr lang="en-US" dirty="0"/>
                    </a:p>
                  </a:txBody>
                  <a:tcPr/>
                </a:tc>
                <a:tc>
                  <a:txBody>
                    <a:bodyPr/>
                    <a:lstStyle/>
                    <a:p>
                      <a:pPr algn="ctr"/>
                      <a:r>
                        <a:rPr lang="en-US" dirty="0" smtClean="0"/>
                        <a:t>Toast</a:t>
                      </a:r>
                      <a:r>
                        <a:rPr lang="en-US" baseline="0" dirty="0" smtClean="0"/>
                        <a:t> </a:t>
                      </a:r>
                      <a:endParaRPr lang="en-US" dirty="0"/>
                    </a:p>
                  </a:txBody>
                  <a:tcPr/>
                </a:tc>
              </a:tr>
              <a:tr h="370840">
                <a:tc>
                  <a:txBody>
                    <a:bodyPr/>
                    <a:lstStyle/>
                    <a:p>
                      <a:r>
                        <a:rPr lang="en-US" sz="1400" dirty="0" smtClean="0"/>
                        <a:t>*Usually fried</a:t>
                      </a:r>
                    </a:p>
                    <a:p>
                      <a:r>
                        <a:rPr lang="en-US" sz="1400" dirty="0" smtClean="0"/>
                        <a:t>*Hash brown</a:t>
                      </a:r>
                    </a:p>
                    <a:p>
                      <a:r>
                        <a:rPr lang="en-US" sz="1400" dirty="0" smtClean="0"/>
                        <a:t>*Home</a:t>
                      </a:r>
                      <a:r>
                        <a:rPr lang="en-US" sz="1400" baseline="0" dirty="0" smtClean="0"/>
                        <a:t> Fries</a:t>
                      </a:r>
                      <a:endParaRPr lang="en-US" sz="1400" dirty="0"/>
                    </a:p>
                  </a:txBody>
                  <a:tcPr/>
                </a:tc>
                <a:tc>
                  <a:txBody>
                    <a:bodyPr/>
                    <a:lstStyle/>
                    <a:p>
                      <a:r>
                        <a:rPr lang="en-US" sz="1400" dirty="0" smtClean="0"/>
                        <a:t>*Hot/Cold cereals</a:t>
                      </a:r>
                      <a:r>
                        <a:rPr lang="en-US" sz="1400" baseline="0" dirty="0" smtClean="0"/>
                        <a:t> </a:t>
                      </a:r>
                    </a:p>
                    <a:p>
                      <a:r>
                        <a:rPr lang="en-US" sz="1400" baseline="0" dirty="0" smtClean="0"/>
                        <a:t>*Oatmeal</a:t>
                      </a:r>
                    </a:p>
                    <a:p>
                      <a:r>
                        <a:rPr lang="en-US" sz="1400" baseline="0" dirty="0" smtClean="0"/>
                        <a:t>*Raisin Bran, etc.</a:t>
                      </a:r>
                      <a:endParaRPr lang="en-US" sz="1400" dirty="0"/>
                    </a:p>
                  </a:txBody>
                  <a:tcPr/>
                </a:tc>
                <a:tc>
                  <a:txBody>
                    <a:bodyPr/>
                    <a:lstStyle/>
                    <a:p>
                      <a:r>
                        <a:rPr lang="en-US" sz="1400" dirty="0" smtClean="0"/>
                        <a:t>*Fruit/Vegetable juice</a:t>
                      </a:r>
                    </a:p>
                    <a:p>
                      <a:r>
                        <a:rPr lang="en-US" sz="1400" dirty="0" smtClean="0"/>
                        <a:t>*Orange</a:t>
                      </a:r>
                    </a:p>
                    <a:p>
                      <a:r>
                        <a:rPr lang="en-US" sz="1400" dirty="0" smtClean="0"/>
                        <a:t>*Tomato</a:t>
                      </a:r>
                      <a:endParaRPr lang="en-US" sz="1400" dirty="0"/>
                    </a:p>
                  </a:txBody>
                  <a:tcPr/>
                </a:tc>
                <a:tc>
                  <a:txBody>
                    <a:bodyPr/>
                    <a:lstStyle/>
                    <a:p>
                      <a:r>
                        <a:rPr lang="en-US" sz="1400" dirty="0" smtClean="0"/>
                        <a:t>Fresh,</a:t>
                      </a:r>
                      <a:r>
                        <a:rPr lang="en-US" sz="1400" baseline="0" dirty="0" smtClean="0"/>
                        <a:t> Canned, Frozen</a:t>
                      </a:r>
                      <a:endParaRPr lang="en-US" sz="1400" dirty="0" smtClean="0"/>
                    </a:p>
                    <a:p>
                      <a:r>
                        <a:rPr lang="en-US" sz="1400" dirty="0" smtClean="0"/>
                        <a:t>*Grapefruit</a:t>
                      </a:r>
                    </a:p>
                    <a:p>
                      <a:r>
                        <a:rPr lang="en-US" sz="1400" dirty="0" smtClean="0"/>
                        <a:t>*Oranges</a:t>
                      </a:r>
                    </a:p>
                    <a:p>
                      <a:r>
                        <a:rPr lang="en-US" sz="1400" dirty="0" smtClean="0"/>
                        <a:t>*Melons</a:t>
                      </a:r>
                    </a:p>
                  </a:txBody>
                  <a:tcPr/>
                </a:tc>
                <a:tc>
                  <a:txBody>
                    <a:bodyPr/>
                    <a:lstStyle/>
                    <a:p>
                      <a:r>
                        <a:rPr lang="en-US" sz="1400" dirty="0" smtClean="0"/>
                        <a:t>*White</a:t>
                      </a:r>
                    </a:p>
                    <a:p>
                      <a:r>
                        <a:rPr lang="en-US" sz="1400" dirty="0" smtClean="0"/>
                        <a:t>*Cinnamon</a:t>
                      </a:r>
                    </a:p>
                    <a:p>
                      <a:r>
                        <a:rPr lang="en-US" sz="1400" dirty="0" smtClean="0"/>
                        <a:t>*French</a:t>
                      </a:r>
                      <a:r>
                        <a:rPr lang="en-US" sz="1400" baseline="0" dirty="0" smtClean="0"/>
                        <a:t> Toast</a:t>
                      </a:r>
                      <a:endParaRPr lang="en-US" sz="1400" dirty="0"/>
                    </a:p>
                  </a:txBody>
                  <a:tcPr/>
                </a:tc>
              </a:tr>
            </a:tbl>
          </a:graphicData>
        </a:graphic>
      </p:graphicFrame>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3352800"/>
            <a:ext cx="1766888" cy="1323461"/>
          </a:xfrm>
          <a:prstGeom prst="rect">
            <a:avLst/>
          </a:prstGeom>
          <a:ln w="28575">
            <a:solidFill>
              <a:schemeClr val="tx1"/>
            </a:solidFill>
          </a:ln>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399" y="5113291"/>
            <a:ext cx="1414463" cy="1414463"/>
          </a:xfrm>
          <a:prstGeom prst="rect">
            <a:avLst/>
          </a:prstGeom>
          <a:ln w="28575">
            <a:solidFill>
              <a:schemeClr val="tx1"/>
            </a:solidFill>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1400" y="3275539"/>
            <a:ext cx="1523930" cy="1544431"/>
          </a:xfrm>
          <a:prstGeom prst="rect">
            <a:avLst/>
          </a:prstGeom>
          <a:ln w="28575">
            <a:solidFill>
              <a:schemeClr val="tx1"/>
            </a:solidFill>
          </a:ln>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830" y="3352800"/>
            <a:ext cx="2209800" cy="1389910"/>
          </a:xfrm>
          <a:prstGeom prst="rect">
            <a:avLst/>
          </a:prstGeom>
          <a:ln w="28575">
            <a:solidFill>
              <a:schemeClr val="tx1"/>
            </a:solidFill>
          </a:ln>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07557" y="5020422"/>
            <a:ext cx="2857500" cy="1600200"/>
          </a:xfrm>
          <a:prstGeom prst="rect">
            <a:avLst/>
          </a:prstGeom>
          <a:ln w="28575">
            <a:solidFill>
              <a:schemeClr val="tx1"/>
            </a:solidFill>
          </a:ln>
        </p:spPr>
      </p:pic>
    </p:spTree>
    <p:extLst>
      <p:ext uri="{BB962C8B-B14F-4D97-AF65-F5344CB8AC3E}">
        <p14:creationId xmlns:p14="http://schemas.microsoft.com/office/powerpoint/2010/main" val="3176900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lstStyle/>
          <a:p>
            <a:r>
              <a:rPr lang="en-US" dirty="0" smtClean="0"/>
              <a:t>Types of Breakfast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9984130"/>
              </p:ext>
            </p:extLst>
          </p:nvPr>
        </p:nvGraphicFramePr>
        <p:xfrm>
          <a:off x="457200" y="1287029"/>
          <a:ext cx="8229600" cy="3479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Breakfast Buffet</a:t>
                      </a:r>
                      <a:endParaRPr lang="en-US" dirty="0"/>
                    </a:p>
                  </a:txBody>
                  <a:tcPr/>
                </a:tc>
                <a:tc>
                  <a:txBody>
                    <a:bodyPr/>
                    <a:lstStyle/>
                    <a:p>
                      <a:pPr algn="ctr"/>
                      <a:r>
                        <a:rPr lang="en-US" dirty="0" smtClean="0"/>
                        <a:t>Pastries</a:t>
                      </a:r>
                      <a:endParaRPr lang="en-US" dirty="0"/>
                    </a:p>
                  </a:txBody>
                  <a:tcPr/>
                </a:tc>
                <a:tc>
                  <a:txBody>
                    <a:bodyPr/>
                    <a:lstStyle/>
                    <a:p>
                      <a:pPr algn="ctr"/>
                      <a:r>
                        <a:rPr lang="en-US" dirty="0" smtClean="0"/>
                        <a:t>Continental Breakfast</a:t>
                      </a:r>
                      <a:endParaRPr lang="en-US" dirty="0"/>
                    </a:p>
                  </a:txBody>
                  <a:tcPr/>
                </a:tc>
              </a:tr>
              <a:tr h="370840">
                <a:tc>
                  <a:txBody>
                    <a:bodyPr/>
                    <a:lstStyle/>
                    <a:p>
                      <a:r>
                        <a:rPr lang="en-US" dirty="0" smtClean="0"/>
                        <a:t>Displays food in an appetizing manner</a:t>
                      </a:r>
                      <a:r>
                        <a:rPr lang="en-US" baseline="0" dirty="0" smtClean="0"/>
                        <a:t> to stimulate the appetite.  Food examples would be scrambled eggs, hash brown potatoes, ham, pancakes, etc.  The secret is to offer a variety of foods that are well prepared, arranged, priced well. </a:t>
                      </a:r>
                      <a:endParaRPr lang="en-US" dirty="0"/>
                    </a:p>
                  </a:txBody>
                  <a:tcPr/>
                </a:tc>
                <a:tc>
                  <a:txBody>
                    <a:bodyPr/>
                    <a:lstStyle/>
                    <a:p>
                      <a:r>
                        <a:rPr lang="en-US" dirty="0" smtClean="0"/>
                        <a:t>Pastries could include sweet rolls,</a:t>
                      </a:r>
                      <a:r>
                        <a:rPr lang="en-US" baseline="0" dirty="0" smtClean="0"/>
                        <a:t> doughnuts, coffee cakes, and Danish pastries.  Always serve pastries warm when possible.</a:t>
                      </a:r>
                      <a:endParaRPr lang="en-US" dirty="0"/>
                    </a:p>
                  </a:txBody>
                  <a:tcPr/>
                </a:tc>
                <a:tc>
                  <a:txBody>
                    <a:bodyPr/>
                    <a:lstStyle/>
                    <a:p>
                      <a:r>
                        <a:rPr lang="en-US" dirty="0" smtClean="0"/>
                        <a:t>A very popular type of breakfast in European countries</a:t>
                      </a:r>
                      <a:r>
                        <a:rPr lang="en-US" baseline="0" dirty="0" smtClean="0"/>
                        <a:t> is now growing in the United States.  This type of breakfast includes light offerings such as toast or pastries, fruits, juices and/or coffee.  </a:t>
                      </a:r>
                      <a:endParaRPr lang="en-US" dirty="0"/>
                    </a:p>
                  </a:txBody>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860037"/>
            <a:ext cx="2286001" cy="1712294"/>
          </a:xfrm>
          <a:prstGeom prst="rect">
            <a:avLst/>
          </a:prstGeom>
          <a:ln w="28575">
            <a:solidFill>
              <a:schemeClr val="tx1"/>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4838266"/>
            <a:ext cx="1582807" cy="1600200"/>
          </a:xfrm>
          <a:prstGeom prst="rect">
            <a:avLst/>
          </a:prstGeom>
          <a:ln w="28575">
            <a:solidFill>
              <a:schemeClr val="tx1"/>
            </a:solidFill>
          </a:ln>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r="10899"/>
          <a:stretch/>
        </p:blipFill>
        <p:spPr>
          <a:xfrm>
            <a:off x="6172199" y="4860037"/>
            <a:ext cx="2333897" cy="1743075"/>
          </a:xfrm>
          <a:prstGeom prst="rect">
            <a:avLst/>
          </a:prstGeom>
          <a:ln w="28575">
            <a:solidFill>
              <a:schemeClr val="tx1"/>
            </a:solidFill>
          </a:ln>
        </p:spPr>
      </p:pic>
    </p:spTree>
    <p:extLst>
      <p:ext uri="{BB962C8B-B14F-4D97-AF65-F5344CB8AC3E}">
        <p14:creationId xmlns:p14="http://schemas.microsoft.com/office/powerpoint/2010/main" val="345840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Breakfast Preparation Overview</a:t>
            </a:r>
            <a:endParaRPr lang="en-US" dirty="0"/>
          </a:p>
        </p:txBody>
      </p:sp>
      <p:sp>
        <p:nvSpPr>
          <p:cNvPr id="3" name="Content Placeholder 2"/>
          <p:cNvSpPr>
            <a:spLocks noGrp="1"/>
          </p:cNvSpPr>
          <p:nvPr>
            <p:ph idx="1"/>
          </p:nvPr>
        </p:nvSpPr>
        <p:spPr>
          <a:xfrm>
            <a:off x="152400" y="1371600"/>
            <a:ext cx="8763000" cy="5334000"/>
          </a:xfrm>
        </p:spPr>
        <p:txBody>
          <a:bodyPr>
            <a:normAutofit lnSpcReduction="10000"/>
          </a:bodyPr>
          <a:lstStyle/>
          <a:p>
            <a:r>
              <a:rPr lang="en-US" sz="2800" dirty="0" smtClean="0"/>
              <a:t>Eggs </a:t>
            </a:r>
            <a:r>
              <a:rPr lang="en-US" sz="2800" dirty="0" smtClean="0"/>
              <a:t>are the most popular breakfast item in a restaurant because they can be prepared in many ways</a:t>
            </a:r>
            <a:r>
              <a:rPr lang="en-US" sz="2800" dirty="0" smtClean="0"/>
              <a:t>.</a:t>
            </a:r>
          </a:p>
          <a:p>
            <a:r>
              <a:rPr lang="en-US" sz="2800" dirty="0" smtClean="0"/>
              <a:t>Simple </a:t>
            </a:r>
            <a:r>
              <a:rPr lang="en-US" sz="2800" dirty="0" smtClean="0"/>
              <a:t>preparations, such as scrambled eggs, are quick to cook</a:t>
            </a:r>
            <a:r>
              <a:rPr lang="en-US" sz="2800" dirty="0" smtClean="0"/>
              <a:t>.</a:t>
            </a:r>
          </a:p>
          <a:p>
            <a:r>
              <a:rPr lang="en-US" sz="2800" dirty="0" smtClean="0"/>
              <a:t>More </a:t>
            </a:r>
            <a:r>
              <a:rPr lang="en-US" sz="2800" dirty="0" smtClean="0"/>
              <a:t>complex preparations, such as shirred eggs, require more time.</a:t>
            </a:r>
          </a:p>
          <a:p>
            <a:r>
              <a:rPr lang="en-US" sz="2800" dirty="0" smtClean="0"/>
              <a:t>Pancakes </a:t>
            </a:r>
            <a:r>
              <a:rPr lang="en-US" sz="2800" dirty="0" smtClean="0"/>
              <a:t>are also popular on the breakfast menu.  </a:t>
            </a:r>
            <a:endParaRPr lang="en-US" sz="2800" dirty="0" smtClean="0"/>
          </a:p>
          <a:p>
            <a:r>
              <a:rPr lang="en-US" sz="2800" dirty="0" smtClean="0"/>
              <a:t>Pancake </a:t>
            </a:r>
            <a:r>
              <a:rPr lang="en-US" sz="2800" dirty="0" smtClean="0"/>
              <a:t>batter can be prepared before cooking, and cooking time is minimal</a:t>
            </a:r>
            <a:r>
              <a:rPr lang="en-US" sz="2800" dirty="0" smtClean="0"/>
              <a:t>.</a:t>
            </a:r>
          </a:p>
          <a:p>
            <a:r>
              <a:rPr lang="en-US" sz="2800" dirty="0" smtClean="0"/>
              <a:t>Pancakes </a:t>
            </a:r>
            <a:r>
              <a:rPr lang="en-US" sz="2800" dirty="0" smtClean="0"/>
              <a:t>are served with different toppings for variety</a:t>
            </a:r>
            <a:r>
              <a:rPr lang="en-US" sz="2800" dirty="0" smtClean="0"/>
              <a:t>.</a:t>
            </a:r>
            <a:endParaRPr lang="en-US" sz="2800" dirty="0"/>
          </a:p>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609600"/>
            <a:ext cx="1004888" cy="668707"/>
          </a:xfrm>
          <a:prstGeom prst="rect">
            <a:avLst/>
          </a:prstGeom>
        </p:spPr>
      </p:pic>
    </p:spTree>
    <p:extLst>
      <p:ext uri="{BB962C8B-B14F-4D97-AF65-F5344CB8AC3E}">
        <p14:creationId xmlns:p14="http://schemas.microsoft.com/office/powerpoint/2010/main" val="81947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990600"/>
          </a:xfrm>
        </p:spPr>
        <p:txBody>
          <a:bodyPr>
            <a:normAutofit/>
          </a:bodyPr>
          <a:lstStyle/>
          <a:p>
            <a:r>
              <a:rPr lang="en-US" dirty="0" smtClean="0"/>
              <a:t>Breakfast Preparation Overview Cont.</a:t>
            </a:r>
            <a:endParaRPr lang="en-US" dirty="0"/>
          </a:p>
        </p:txBody>
      </p:sp>
      <p:sp>
        <p:nvSpPr>
          <p:cNvPr id="3" name="Content Placeholder 2"/>
          <p:cNvSpPr>
            <a:spLocks noGrp="1"/>
          </p:cNvSpPr>
          <p:nvPr>
            <p:ph idx="1"/>
          </p:nvPr>
        </p:nvSpPr>
        <p:spPr/>
        <p:txBody>
          <a:bodyPr/>
          <a:lstStyle/>
          <a:p>
            <a:r>
              <a:rPr lang="en-US" sz="2800" dirty="0"/>
              <a:t>Breakfast meats, usually bacon, sausage, or ham, can also be prepared quickly.  </a:t>
            </a:r>
          </a:p>
          <a:p>
            <a:r>
              <a:rPr lang="en-US" sz="2800" dirty="0"/>
              <a:t>Potatoes are usually fried for quick preparation.  </a:t>
            </a:r>
          </a:p>
          <a:p>
            <a:r>
              <a:rPr lang="en-US" sz="2800" dirty="0"/>
              <a:t>Cereals, hot or cold, can be prepared in individual servings.  </a:t>
            </a:r>
          </a:p>
          <a:p>
            <a:r>
              <a:rPr lang="en-US" sz="2800" dirty="0"/>
              <a:t>Juices are served in small glasses, and fruits, such as grapefruit, oranges, and cantaloupe are prepared cold.  </a:t>
            </a:r>
          </a:p>
          <a:p>
            <a:r>
              <a:rPr lang="en-US" sz="2800" dirty="0"/>
              <a:t>Toast and pastry items are also </a:t>
            </a:r>
            <a:r>
              <a:rPr lang="en-US" sz="2800" dirty="0" smtClean="0"/>
              <a:t>served</a:t>
            </a:r>
          </a:p>
          <a:p>
            <a:pPr marL="0" indent="0">
              <a:buNone/>
            </a:pPr>
            <a:r>
              <a:rPr lang="en-US" sz="2800" dirty="0" smtClean="0"/>
              <a:t> </a:t>
            </a:r>
            <a:r>
              <a:rPr lang="en-US" sz="2800" dirty="0"/>
              <a:t>on the side or eating with coffee or juice. </a:t>
            </a:r>
          </a:p>
          <a:p>
            <a:endParaRPr lang="en-US" dirty="0"/>
          </a:p>
        </p:txBody>
      </p:sp>
      <p:pic>
        <p:nvPicPr>
          <p:cNvPr id="4098" name="Picture 2" descr="C:\Users\cwebster\AppData\Local\Microsoft\Windows\INetCache\IE\451WAJAP\professor_toast_by_criz-d39lgmi[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5022396"/>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15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Eggs</a:t>
            </a:r>
            <a:endParaRPr lang="en-US" dirty="0"/>
          </a:p>
        </p:txBody>
      </p:sp>
      <p:sp>
        <p:nvSpPr>
          <p:cNvPr id="4" name="Content Placeholder 3"/>
          <p:cNvSpPr>
            <a:spLocks noGrp="1"/>
          </p:cNvSpPr>
          <p:nvPr>
            <p:ph sz="half" idx="1"/>
          </p:nvPr>
        </p:nvSpPr>
        <p:spPr>
          <a:xfrm>
            <a:off x="76200" y="1673352"/>
            <a:ext cx="4572000" cy="5108448"/>
          </a:xfrm>
        </p:spPr>
        <p:txBody>
          <a:bodyPr>
            <a:normAutofit/>
          </a:bodyPr>
          <a:lstStyle/>
          <a:p>
            <a:r>
              <a:rPr lang="en-US" sz="2400" dirty="0" smtClean="0"/>
              <a:t>Eggs can be used in breakfast preparation, as well as luncheon and dinner entrees.  </a:t>
            </a:r>
            <a:endParaRPr lang="en-US" sz="2400" dirty="0" smtClean="0"/>
          </a:p>
          <a:p>
            <a:r>
              <a:rPr lang="en-US" sz="2400" dirty="0" smtClean="0"/>
              <a:t>In </a:t>
            </a:r>
            <a:r>
              <a:rPr lang="en-US" sz="2400" dirty="0" smtClean="0"/>
              <a:t>fact, eggs, like cheese, are a food that may be used in any part of the menu from appetizer to dessert. </a:t>
            </a:r>
            <a:endParaRPr lang="en-US" sz="2400" dirty="0" smtClean="0"/>
          </a:p>
          <a:p>
            <a:r>
              <a:rPr lang="en-US" sz="2400" dirty="0" smtClean="0"/>
              <a:t>Eggs </a:t>
            </a:r>
            <a:r>
              <a:rPr lang="en-US" sz="2400" dirty="0" smtClean="0"/>
              <a:t>are relatively inexpensive and can help hold food costs down.  </a:t>
            </a:r>
            <a:endParaRPr lang="en-US" sz="2400" dirty="0" smtClean="0"/>
          </a:p>
          <a:p>
            <a:r>
              <a:rPr lang="en-US" sz="2400" dirty="0" smtClean="0"/>
              <a:t>The </a:t>
            </a:r>
            <a:r>
              <a:rPr lang="en-US" sz="2400" dirty="0" smtClean="0"/>
              <a:t>commercial kitchen should always have eggs available. </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2879" y="457200"/>
            <a:ext cx="1570182" cy="1219200"/>
          </a:xfrm>
          <a:prstGeom prst="rect">
            <a:avLst/>
          </a:prstGeom>
        </p:spPr>
      </p:pic>
      <p:sp>
        <p:nvSpPr>
          <p:cNvPr id="5" name="Content Placeholder 4"/>
          <p:cNvSpPr>
            <a:spLocks noGrp="1"/>
          </p:cNvSpPr>
          <p:nvPr>
            <p:ph sz="half" idx="2"/>
          </p:nvPr>
        </p:nvSpPr>
        <p:spPr/>
        <p:txBody>
          <a:bodyPr>
            <a:normAutofit/>
          </a:bodyPr>
          <a:lstStyle/>
          <a:p>
            <a:pPr marL="0" indent="0">
              <a:buNone/>
            </a:pPr>
            <a:r>
              <a:rPr lang="en-US" sz="2200" dirty="0" smtClean="0"/>
              <a:t>Eggs can be used in a variety of ways…</a:t>
            </a:r>
          </a:p>
          <a:p>
            <a:pPr>
              <a:buFont typeface="Wingdings" panose="05000000000000000000" pitchFamily="2" charset="2"/>
              <a:buChar char="§"/>
            </a:pPr>
            <a:r>
              <a:rPr lang="en-US" sz="2200" dirty="0" smtClean="0"/>
              <a:t>Thickening or binding agent (custard </a:t>
            </a:r>
            <a:r>
              <a:rPr lang="en-US" sz="2200" dirty="0" smtClean="0"/>
              <a:t>filling, meatballs)</a:t>
            </a:r>
            <a:endParaRPr lang="en-US" sz="2200" dirty="0" smtClean="0"/>
          </a:p>
          <a:p>
            <a:pPr>
              <a:buFont typeface="Wingdings" panose="05000000000000000000" pitchFamily="2" charset="2"/>
              <a:buChar char="§"/>
            </a:pPr>
            <a:r>
              <a:rPr lang="en-US" sz="2200" dirty="0" smtClean="0"/>
              <a:t>Adhesive agent (breading/coating)</a:t>
            </a:r>
          </a:p>
          <a:p>
            <a:pPr>
              <a:buFont typeface="Wingdings" panose="05000000000000000000" pitchFamily="2" charset="2"/>
              <a:buChar char="§"/>
            </a:pPr>
            <a:r>
              <a:rPr lang="en-US" sz="2200" dirty="0" smtClean="0"/>
              <a:t>Emulsifying agent (</a:t>
            </a:r>
            <a:r>
              <a:rPr lang="en-US" sz="2200" dirty="0" smtClean="0"/>
              <a:t>hollandaise</a:t>
            </a:r>
            <a:r>
              <a:rPr lang="en-US" sz="2200" smtClean="0"/>
              <a:t>, mayonnaise)</a:t>
            </a:r>
            <a:endParaRPr lang="en-US" sz="2200" dirty="0" smtClean="0"/>
          </a:p>
          <a:p>
            <a:pPr>
              <a:buFont typeface="Wingdings" panose="05000000000000000000" pitchFamily="2" charset="2"/>
              <a:buChar char="§"/>
            </a:pPr>
            <a:r>
              <a:rPr lang="en-US" sz="2200" dirty="0" smtClean="0"/>
              <a:t>Clarifying agent (consommé)</a:t>
            </a:r>
          </a:p>
          <a:p>
            <a:pPr>
              <a:buFont typeface="Wingdings" panose="05000000000000000000" pitchFamily="2" charset="2"/>
              <a:buChar char="§"/>
            </a:pPr>
            <a:r>
              <a:rPr lang="en-US" sz="2200" dirty="0" smtClean="0"/>
              <a:t>Leavening agent (sponge cake)</a:t>
            </a:r>
          </a:p>
          <a:p>
            <a:pPr>
              <a:buFont typeface="Wingdings" panose="05000000000000000000" pitchFamily="2" charset="2"/>
              <a:buChar char="§"/>
            </a:pPr>
            <a:r>
              <a:rPr lang="en-US" sz="2200" dirty="0" smtClean="0"/>
              <a:t>Entrée (eggs benedict)</a:t>
            </a:r>
            <a:endParaRPr lang="en-US" sz="2200" dirty="0"/>
          </a:p>
        </p:txBody>
      </p:sp>
    </p:spTree>
    <p:extLst>
      <p:ext uri="{BB962C8B-B14F-4D97-AF65-F5344CB8AC3E}">
        <p14:creationId xmlns:p14="http://schemas.microsoft.com/office/powerpoint/2010/main" val="833059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Eggs </a:t>
            </a:r>
            <a:endParaRPr lang="en-US" dirty="0"/>
          </a:p>
        </p:txBody>
      </p:sp>
      <p:sp>
        <p:nvSpPr>
          <p:cNvPr id="3" name="Content Placeholder 2"/>
          <p:cNvSpPr>
            <a:spLocks noGrp="1"/>
          </p:cNvSpPr>
          <p:nvPr>
            <p:ph sz="half" idx="1"/>
          </p:nvPr>
        </p:nvSpPr>
        <p:spPr>
          <a:xfrm>
            <a:off x="152400" y="1676400"/>
            <a:ext cx="4038600" cy="4718304"/>
          </a:xfrm>
        </p:spPr>
        <p:txBody>
          <a:bodyPr>
            <a:normAutofit/>
          </a:bodyPr>
          <a:lstStyle/>
          <a:p>
            <a:pPr marL="0" indent="0">
              <a:buNone/>
            </a:pPr>
            <a:r>
              <a:rPr lang="en-US" sz="2200" dirty="0" smtClean="0"/>
              <a:t>Eggs are classified as grades:</a:t>
            </a:r>
          </a:p>
          <a:p>
            <a:pPr>
              <a:buFont typeface="Wingdings" panose="05000000000000000000" pitchFamily="2" charset="2"/>
              <a:buChar char="§"/>
            </a:pPr>
            <a:r>
              <a:rPr lang="en-US" sz="2200" dirty="0" smtClean="0"/>
              <a:t>Grade AA: a very fancy egg</a:t>
            </a:r>
          </a:p>
          <a:p>
            <a:pPr>
              <a:buFont typeface="Wingdings" panose="05000000000000000000" pitchFamily="2" charset="2"/>
              <a:buChar char="§"/>
            </a:pPr>
            <a:r>
              <a:rPr lang="en-US" sz="2200" dirty="0" smtClean="0"/>
              <a:t>Grade A: top grade egg</a:t>
            </a:r>
          </a:p>
          <a:p>
            <a:pPr>
              <a:buFont typeface="Wingdings" panose="05000000000000000000" pitchFamily="2" charset="2"/>
              <a:buChar char="§"/>
            </a:pPr>
            <a:r>
              <a:rPr lang="en-US" sz="2200" dirty="0" smtClean="0"/>
              <a:t>Grade B: good quality egg</a:t>
            </a:r>
          </a:p>
          <a:p>
            <a:pPr>
              <a:buFont typeface="Wingdings" panose="05000000000000000000" pitchFamily="2" charset="2"/>
              <a:buChar char="§"/>
            </a:pPr>
            <a:r>
              <a:rPr lang="en-US" sz="2200" dirty="0" smtClean="0"/>
              <a:t>Grade C: below average egg</a:t>
            </a:r>
          </a:p>
          <a:p>
            <a:pPr>
              <a:buFont typeface="Wingdings" panose="05000000000000000000" pitchFamily="2" charset="2"/>
              <a:buChar char="§"/>
            </a:pPr>
            <a:endParaRPr lang="en-US" sz="2200" dirty="0"/>
          </a:p>
          <a:p>
            <a:pPr marL="0" indent="0">
              <a:buNone/>
            </a:pPr>
            <a:r>
              <a:rPr lang="en-US" sz="2200" dirty="0" smtClean="0"/>
              <a:t>**Grades B and C are commonly used in bakeries where flavor and presentation are not as important as its function in the cooking method.</a:t>
            </a:r>
            <a:endParaRPr lang="en-US" sz="2200" dirty="0"/>
          </a:p>
        </p:txBody>
      </p:sp>
      <p:sp>
        <p:nvSpPr>
          <p:cNvPr id="4" name="Content Placeholder 3"/>
          <p:cNvSpPr>
            <a:spLocks noGrp="1"/>
          </p:cNvSpPr>
          <p:nvPr>
            <p:ph sz="half" idx="2"/>
          </p:nvPr>
        </p:nvSpPr>
        <p:spPr>
          <a:xfrm>
            <a:off x="4191000" y="2209800"/>
            <a:ext cx="4800600" cy="4254627"/>
          </a:xfrm>
        </p:spPr>
        <p:txBody>
          <a:bodyPr>
            <a:normAutofit/>
          </a:bodyPr>
          <a:lstStyle/>
          <a:p>
            <a:pPr marL="0" indent="0">
              <a:buNone/>
            </a:pPr>
            <a:r>
              <a:rPr lang="en-US" sz="2200" dirty="0" smtClean="0"/>
              <a:t>Eggs are classified as size:</a:t>
            </a:r>
          </a:p>
          <a:p>
            <a:pPr>
              <a:buFont typeface="Wingdings" panose="05000000000000000000" pitchFamily="2" charset="2"/>
              <a:buChar char="§"/>
            </a:pPr>
            <a:r>
              <a:rPr lang="en-US" sz="2200" dirty="0" smtClean="0"/>
              <a:t>Jumbo: +30 oz. </a:t>
            </a:r>
            <a:r>
              <a:rPr lang="en-US" sz="2200" i="1" dirty="0" smtClean="0"/>
              <a:t>per dozen</a:t>
            </a:r>
          </a:p>
          <a:p>
            <a:pPr>
              <a:buFont typeface="Wingdings" panose="05000000000000000000" pitchFamily="2" charset="2"/>
              <a:buChar char="§"/>
            </a:pPr>
            <a:r>
              <a:rPr lang="en-US" sz="2200" dirty="0" smtClean="0"/>
              <a:t>Extra Large: 27-30 oz.</a:t>
            </a:r>
          </a:p>
          <a:p>
            <a:pPr>
              <a:buFont typeface="Wingdings" panose="05000000000000000000" pitchFamily="2" charset="2"/>
              <a:buChar char="§"/>
            </a:pPr>
            <a:r>
              <a:rPr lang="en-US" sz="2200" dirty="0" smtClean="0"/>
              <a:t>Large: 24-27 oz</a:t>
            </a:r>
            <a:r>
              <a:rPr lang="en-US" sz="2200" dirty="0" smtClean="0"/>
              <a:t>. (most common)</a:t>
            </a:r>
            <a:endParaRPr lang="en-US" sz="2200" dirty="0" smtClean="0"/>
          </a:p>
          <a:p>
            <a:pPr>
              <a:buFont typeface="Wingdings" panose="05000000000000000000" pitchFamily="2" charset="2"/>
              <a:buChar char="§"/>
            </a:pPr>
            <a:r>
              <a:rPr lang="en-US" sz="2200" dirty="0" smtClean="0"/>
              <a:t>Medium: 21-24 oz.</a:t>
            </a:r>
          </a:p>
          <a:p>
            <a:pPr>
              <a:buFont typeface="Wingdings" panose="05000000000000000000" pitchFamily="2" charset="2"/>
              <a:buChar char="§"/>
            </a:pPr>
            <a:r>
              <a:rPr lang="en-US" sz="2200" dirty="0" smtClean="0"/>
              <a:t>Small: 18-21 oz.</a:t>
            </a:r>
          </a:p>
          <a:p>
            <a:pPr marL="0" indent="0">
              <a:buNone/>
            </a:pPr>
            <a:endParaRPr lang="en-US" sz="2200" dirty="0"/>
          </a:p>
          <a:p>
            <a:pPr marL="0" indent="0">
              <a:buNone/>
            </a:pPr>
            <a:r>
              <a:rPr lang="en-US" sz="2200" dirty="0" smtClean="0"/>
              <a:t>**Eggs in fresh form are more versatile in the commercial kitchen and can be purchased in bulk.</a:t>
            </a:r>
          </a:p>
          <a:p>
            <a:pPr>
              <a:buFont typeface="Wingdings" panose="05000000000000000000" pitchFamily="2" charset="2"/>
              <a:buChar char="§"/>
            </a:pPr>
            <a:endParaRPr lang="en-US" sz="2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33400"/>
            <a:ext cx="2019300" cy="1579614"/>
          </a:xfrm>
          <a:prstGeom prst="rect">
            <a:avLst/>
          </a:prstGeom>
          <a:ln w="28575">
            <a:solidFill>
              <a:schemeClr val="tx1"/>
            </a:solidFill>
          </a:ln>
        </p:spPr>
      </p:pic>
    </p:spTree>
    <p:extLst>
      <p:ext uri="{BB962C8B-B14F-4D97-AF65-F5344CB8AC3E}">
        <p14:creationId xmlns:p14="http://schemas.microsoft.com/office/powerpoint/2010/main" val="82595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3886200"/>
            <a:ext cx="1924050" cy="1275729"/>
          </a:xfrm>
          <a:prstGeom prst="rect">
            <a:avLst/>
          </a:prstGeom>
        </p:spPr>
      </p:pic>
      <p:sp>
        <p:nvSpPr>
          <p:cNvPr id="5" name="Title 4"/>
          <p:cNvSpPr>
            <a:spLocks noGrp="1"/>
          </p:cNvSpPr>
          <p:nvPr>
            <p:ph type="title"/>
          </p:nvPr>
        </p:nvSpPr>
        <p:spPr/>
        <p:txBody>
          <a:bodyPr/>
          <a:lstStyle/>
          <a:p>
            <a:r>
              <a:rPr lang="en-US" dirty="0" smtClean="0"/>
              <a:t>Eggs</a:t>
            </a:r>
            <a:endParaRPr lang="en-US" dirty="0"/>
          </a:p>
        </p:txBody>
      </p:sp>
      <p:sp>
        <p:nvSpPr>
          <p:cNvPr id="6" name="Content Placeholder 5"/>
          <p:cNvSpPr>
            <a:spLocks noGrp="1"/>
          </p:cNvSpPr>
          <p:nvPr>
            <p:ph idx="1"/>
          </p:nvPr>
        </p:nvSpPr>
        <p:spPr>
          <a:xfrm>
            <a:off x="457200" y="1600200"/>
            <a:ext cx="8382000" cy="5105400"/>
          </a:xfrm>
        </p:spPr>
        <p:txBody>
          <a:bodyPr/>
          <a:lstStyle/>
          <a:p>
            <a:pPr marL="0" indent="0">
              <a:buNone/>
            </a:pPr>
            <a:r>
              <a:rPr lang="en-US" dirty="0" smtClean="0"/>
              <a:t>Rule     :Store eggs in refrigerator to maintain freshness.</a:t>
            </a:r>
          </a:p>
          <a:p>
            <a:pPr marL="0" indent="0">
              <a:buNone/>
            </a:pPr>
            <a:endParaRPr lang="en-US" dirty="0" smtClean="0"/>
          </a:p>
          <a:p>
            <a:pPr marL="0" indent="0">
              <a:buNone/>
            </a:pPr>
            <a:r>
              <a:rPr lang="en-US" dirty="0" smtClean="0"/>
              <a:t>Rule     : Store egg yolks with water </a:t>
            </a:r>
            <a:r>
              <a:rPr lang="en-US" dirty="0" smtClean="0"/>
              <a:t>(keeps from drying out)</a:t>
            </a:r>
            <a:endParaRPr lang="en-US" dirty="0" smtClean="0"/>
          </a:p>
          <a:p>
            <a:pPr marL="0" indent="0">
              <a:buNone/>
            </a:pPr>
            <a:endParaRPr lang="en-US" dirty="0" smtClean="0"/>
          </a:p>
          <a:p>
            <a:pPr marL="0" indent="0">
              <a:buNone/>
            </a:pPr>
            <a:r>
              <a:rPr lang="en-US" dirty="0" smtClean="0"/>
              <a:t>Rule     : Store egg whites in airtight container up to 1 week.</a:t>
            </a:r>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sz="2800" i="1" dirty="0" smtClean="0"/>
              <a:t>Cooked eggs perish quickly due to their delicate nature.  Best results are cooking eggs in small quantities and cooking close to serving time.  </a:t>
            </a:r>
          </a:p>
          <a:p>
            <a:pPr marL="0" indent="0" algn="ctr">
              <a:buNone/>
            </a:pP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7526" y="3429000"/>
            <a:ext cx="328930" cy="2667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3391" y="1600200"/>
            <a:ext cx="457200" cy="4572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9109" y="2550318"/>
            <a:ext cx="385763" cy="385763"/>
          </a:xfrm>
          <a:prstGeom prst="rect">
            <a:avLst/>
          </a:prstGeom>
        </p:spPr>
      </p:pic>
    </p:spTree>
    <p:extLst>
      <p:ext uri="{BB962C8B-B14F-4D97-AF65-F5344CB8AC3E}">
        <p14:creationId xmlns:p14="http://schemas.microsoft.com/office/powerpoint/2010/main" val="260025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381000"/>
            <a:ext cx="8229600" cy="751408"/>
          </a:xfrm>
        </p:spPr>
        <p:txBody>
          <a:bodyPr>
            <a:normAutofit/>
          </a:bodyPr>
          <a:lstStyle/>
          <a:p>
            <a:r>
              <a:rPr lang="en-US" dirty="0" smtClean="0"/>
              <a:t>Egg Cooking Methods </a:t>
            </a:r>
            <a:endParaRPr lang="en-US" dirty="0"/>
          </a:p>
        </p:txBody>
      </p:sp>
      <p:sp>
        <p:nvSpPr>
          <p:cNvPr id="5" name="Content Placeholder 4"/>
          <p:cNvSpPr>
            <a:spLocks noGrp="1"/>
          </p:cNvSpPr>
          <p:nvPr>
            <p:ph sz="half" idx="1"/>
          </p:nvPr>
        </p:nvSpPr>
        <p:spPr>
          <a:xfrm>
            <a:off x="113212" y="1219200"/>
            <a:ext cx="5525588" cy="3733800"/>
          </a:xfrm>
        </p:spPr>
        <p:txBody>
          <a:bodyPr>
            <a:noAutofit/>
          </a:bodyPr>
          <a:lstStyle/>
          <a:p>
            <a:pPr marL="0" indent="0">
              <a:buNone/>
            </a:pPr>
            <a:r>
              <a:rPr lang="en-US" sz="2200" b="1" u="sng" dirty="0" smtClean="0"/>
              <a:t>Fried Eggs </a:t>
            </a:r>
            <a:r>
              <a:rPr lang="en-US" sz="2200" dirty="0" smtClean="0"/>
              <a:t>should always be fried in either butter, shortening, or margarine but never bacon grease.  Also for best results fry to order and use the correct size skillet.  Slide eggs into a fairly moderate temperature so the hot fat will solidify the whites of the eggs and not spread.  At this point reduce the heat immediately to avoid a hard, brown surface under and around the edge of the eggs.  </a:t>
            </a:r>
            <a:endParaRPr lang="en-US" sz="2200" b="1" dirty="0" smtClean="0"/>
          </a:p>
          <a:p>
            <a:pPr marL="0" indent="0">
              <a:buNone/>
            </a:pPr>
            <a:r>
              <a:rPr lang="en-US" sz="2400" b="1" dirty="0" smtClean="0"/>
              <a:t> </a:t>
            </a:r>
            <a:endParaRPr lang="en-US" sz="2400" b="1" dirty="0"/>
          </a:p>
        </p:txBody>
      </p:sp>
      <p:sp>
        <p:nvSpPr>
          <p:cNvPr id="6" name="Text Placeholder 5"/>
          <p:cNvSpPr>
            <a:spLocks noGrp="1"/>
          </p:cNvSpPr>
          <p:nvPr>
            <p:ph sz="half" idx="2"/>
          </p:nvPr>
        </p:nvSpPr>
        <p:spPr>
          <a:xfrm>
            <a:off x="5698968" y="2286000"/>
            <a:ext cx="3366655" cy="2590800"/>
          </a:xfrm>
        </p:spPr>
        <p:txBody>
          <a:bodyPr>
            <a:noAutofit/>
          </a:bodyPr>
          <a:lstStyle/>
          <a:p>
            <a:pPr marL="0" indent="0">
              <a:buNone/>
            </a:pPr>
            <a:r>
              <a:rPr lang="en-US" sz="1800" b="1" u="sng" dirty="0" smtClean="0"/>
              <a:t>Fried Egg Faults</a:t>
            </a:r>
          </a:p>
          <a:p>
            <a:pPr>
              <a:buFont typeface="Wingdings" panose="05000000000000000000" pitchFamily="2" charset="2"/>
              <a:buChar char="Ø"/>
            </a:pPr>
            <a:r>
              <a:rPr lang="en-US" sz="1800" dirty="0" smtClean="0"/>
              <a:t>Frying with too much fat</a:t>
            </a:r>
          </a:p>
          <a:p>
            <a:pPr>
              <a:buFont typeface="Wingdings" panose="05000000000000000000" pitchFamily="2" charset="2"/>
              <a:buChar char="Ø"/>
            </a:pPr>
            <a:r>
              <a:rPr lang="en-US" sz="1800" dirty="0" smtClean="0"/>
              <a:t>Using poorly conditioned pans</a:t>
            </a:r>
          </a:p>
          <a:p>
            <a:pPr>
              <a:buFont typeface="Wingdings" panose="05000000000000000000" pitchFamily="2" charset="2"/>
              <a:buChar char="Ø"/>
            </a:pPr>
            <a:r>
              <a:rPr lang="en-US" sz="1800" dirty="0" smtClean="0"/>
              <a:t>Frying at a low temperature</a:t>
            </a:r>
          </a:p>
          <a:p>
            <a:pPr>
              <a:buFont typeface="Wingdings" panose="05000000000000000000" pitchFamily="2" charset="2"/>
              <a:buChar char="Ø"/>
            </a:pPr>
            <a:r>
              <a:rPr lang="en-US" sz="1800" dirty="0" smtClean="0"/>
              <a:t>Frying with little fat</a:t>
            </a:r>
          </a:p>
          <a:p>
            <a:pPr>
              <a:buFont typeface="Wingdings" panose="05000000000000000000" pitchFamily="2" charset="2"/>
              <a:buChar char="Ø"/>
            </a:pPr>
            <a:r>
              <a:rPr lang="en-US" sz="1800" dirty="0" smtClean="0"/>
              <a:t>Frying at too high of a temperature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533400"/>
            <a:ext cx="2209800" cy="1655217"/>
          </a:xfrm>
          <a:prstGeom prst="rect">
            <a:avLst/>
          </a:prstGeom>
        </p:spPr>
      </p:pic>
      <p:sp>
        <p:nvSpPr>
          <p:cNvPr id="9" name="TextBox 8"/>
          <p:cNvSpPr txBox="1"/>
          <p:nvPr/>
        </p:nvSpPr>
        <p:spPr>
          <a:xfrm>
            <a:off x="113212" y="5181600"/>
            <a:ext cx="8991600" cy="1631216"/>
          </a:xfrm>
          <a:prstGeom prst="rect">
            <a:avLst/>
          </a:prstGeom>
          <a:noFill/>
        </p:spPr>
        <p:txBody>
          <a:bodyPr wrap="square" rtlCol="0">
            <a:spAutoFit/>
          </a:bodyPr>
          <a:lstStyle/>
          <a:p>
            <a:r>
              <a:rPr lang="en-US" sz="2000" b="1" u="sng" dirty="0" smtClean="0"/>
              <a:t>Fried Egg Entrees </a:t>
            </a:r>
          </a:p>
          <a:p>
            <a:r>
              <a:rPr lang="en-US" sz="2000" dirty="0" smtClean="0"/>
              <a:t>Sunny Side Up: lightly cooked with yolks unbroken</a:t>
            </a:r>
          </a:p>
          <a:p>
            <a:r>
              <a:rPr lang="en-US" sz="2000" dirty="0" smtClean="0"/>
              <a:t>Eggs over Easy: flipped over and cooked easy (lightly), medium, or hard (well)</a:t>
            </a:r>
          </a:p>
          <a:p>
            <a:r>
              <a:rPr lang="en-US" sz="2000" dirty="0" smtClean="0"/>
              <a:t>Basted Eggs: lightly cooked with yolks unbroken and finished under the broiler</a:t>
            </a:r>
          </a:p>
          <a:p>
            <a:r>
              <a:rPr lang="en-US" sz="2000" dirty="0" smtClean="0"/>
              <a:t>Country Style: served with ham, bacon, or sausage</a:t>
            </a:r>
            <a:endParaRPr lang="en-US" sz="2000" dirty="0"/>
          </a:p>
        </p:txBody>
      </p:sp>
    </p:spTree>
    <p:extLst>
      <p:ext uri="{BB962C8B-B14F-4D97-AF65-F5344CB8AC3E}">
        <p14:creationId xmlns:p14="http://schemas.microsoft.com/office/powerpoint/2010/main" val="259409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990600"/>
          </a:xfrm>
        </p:spPr>
        <p:txBody>
          <a:bodyPr>
            <a:normAutofit/>
          </a:bodyPr>
          <a:lstStyle/>
          <a:p>
            <a:r>
              <a:rPr lang="en-US" dirty="0" smtClean="0"/>
              <a:t>Egg Cooking Methods </a:t>
            </a:r>
            <a:endParaRPr lang="en-US" dirty="0"/>
          </a:p>
        </p:txBody>
      </p:sp>
      <p:sp>
        <p:nvSpPr>
          <p:cNvPr id="5" name="Content Placeholder 4"/>
          <p:cNvSpPr>
            <a:spLocks noGrp="1"/>
          </p:cNvSpPr>
          <p:nvPr>
            <p:ph sz="half" idx="1"/>
          </p:nvPr>
        </p:nvSpPr>
        <p:spPr>
          <a:xfrm>
            <a:off x="76200" y="1447800"/>
            <a:ext cx="5334000" cy="3962400"/>
          </a:xfrm>
        </p:spPr>
        <p:txBody>
          <a:bodyPr>
            <a:noAutofit/>
          </a:bodyPr>
          <a:lstStyle/>
          <a:p>
            <a:pPr marL="0" indent="0">
              <a:buNone/>
            </a:pPr>
            <a:r>
              <a:rPr lang="en-US" sz="1600" b="1" u="sng" dirty="0" smtClean="0"/>
              <a:t>Scrambled Eggs </a:t>
            </a:r>
            <a:r>
              <a:rPr lang="en-US" sz="1600" dirty="0" smtClean="0"/>
              <a:t>is the easiest method when preparing eggs in large quantities.  Scrambled eggs may be prepared in several ways.  Eggs can be scrambled in a well-greased pan in the oven, steam jacket kettle, in a double boiler, in a steamer, or in a skillet on the range. Always break eggs in a stainless steel or glass bowl, but never aluminum because it will discolor the eggs.  Beat the eggs slightly with a wire whisk or fork, and add a small amount of water, cream, or milk for tenderness. Pour eggs into a heated, greased, or buttered skillet so the eggs will start to coagulate immediately.  Reduce heat and lift the eggs from the bottom.  At the same time, stir gently with the kitchen spoon so the uncooked portion will settle to the bottom and cook.   </a:t>
            </a:r>
            <a:endParaRPr lang="en-US" sz="1600" b="1" dirty="0" smtClean="0"/>
          </a:p>
          <a:p>
            <a:pPr marL="0" indent="0">
              <a:buNone/>
            </a:pPr>
            <a:r>
              <a:rPr lang="en-US" sz="1400" b="1" dirty="0" smtClean="0"/>
              <a:t> </a:t>
            </a:r>
            <a:endParaRPr lang="en-US" sz="1400" b="1" dirty="0"/>
          </a:p>
        </p:txBody>
      </p:sp>
      <p:sp>
        <p:nvSpPr>
          <p:cNvPr id="6" name="Text Placeholder 5"/>
          <p:cNvSpPr>
            <a:spLocks noGrp="1"/>
          </p:cNvSpPr>
          <p:nvPr>
            <p:ph sz="half" idx="2"/>
          </p:nvPr>
        </p:nvSpPr>
        <p:spPr>
          <a:xfrm>
            <a:off x="5474277" y="2590800"/>
            <a:ext cx="3338945" cy="2362200"/>
          </a:xfrm>
        </p:spPr>
        <p:txBody>
          <a:bodyPr>
            <a:noAutofit/>
          </a:bodyPr>
          <a:lstStyle/>
          <a:p>
            <a:pPr marL="0" indent="0">
              <a:buNone/>
            </a:pPr>
            <a:r>
              <a:rPr lang="en-US" sz="2300" b="1" u="sng" dirty="0" smtClean="0"/>
              <a:t>Scrambled Egg Faults</a:t>
            </a:r>
            <a:endParaRPr lang="en-US" sz="2300" u="sng" dirty="0" smtClean="0"/>
          </a:p>
          <a:p>
            <a:pPr>
              <a:buFont typeface="Wingdings" panose="05000000000000000000" pitchFamily="2" charset="2"/>
              <a:buChar char="Ø"/>
            </a:pPr>
            <a:r>
              <a:rPr lang="en-US" sz="1800" dirty="0" smtClean="0"/>
              <a:t>Excessive stirring when cooking</a:t>
            </a:r>
          </a:p>
          <a:p>
            <a:pPr>
              <a:buFont typeface="Wingdings" panose="05000000000000000000" pitchFamily="2" charset="2"/>
              <a:buChar char="Ø"/>
            </a:pPr>
            <a:r>
              <a:rPr lang="en-US" sz="1800" dirty="0" smtClean="0"/>
              <a:t>Cooking too high of a temperature</a:t>
            </a:r>
          </a:p>
          <a:p>
            <a:pPr lvl="0">
              <a:buClr>
                <a:srgbClr val="93A299"/>
              </a:buClr>
              <a:buFont typeface="Wingdings" panose="05000000000000000000" pitchFamily="2" charset="2"/>
              <a:buChar char="Ø"/>
            </a:pPr>
            <a:r>
              <a:rPr lang="en-US" sz="1800" dirty="0">
                <a:solidFill>
                  <a:srgbClr val="292934"/>
                </a:solidFill>
              </a:rPr>
              <a:t>Scrambled with too little </a:t>
            </a:r>
            <a:r>
              <a:rPr lang="en-US" sz="1800" dirty="0" smtClean="0">
                <a:solidFill>
                  <a:srgbClr val="292934"/>
                </a:solidFill>
              </a:rPr>
              <a:t>fat</a:t>
            </a:r>
            <a:endParaRPr lang="en-US" sz="1800" dirty="0" smtClean="0"/>
          </a:p>
          <a:p>
            <a:pPr>
              <a:buFont typeface="Wingdings" panose="05000000000000000000" pitchFamily="2" charset="2"/>
              <a:buChar char="Ø"/>
            </a:pPr>
            <a:r>
              <a:rPr lang="en-US" sz="1800" dirty="0" smtClean="0"/>
              <a:t>Scrambled eggs with too much fat</a:t>
            </a:r>
          </a:p>
          <a:p>
            <a:pPr>
              <a:buFont typeface="Wingdings" panose="05000000000000000000" pitchFamily="2" charset="2"/>
              <a:buChar char="Ø"/>
            </a:pPr>
            <a:r>
              <a:rPr lang="en-US" sz="1800" dirty="0" smtClean="0"/>
              <a:t>Holding cooked eggs to long</a:t>
            </a:r>
          </a:p>
          <a:p>
            <a:pPr marL="0" indent="0">
              <a:buNone/>
            </a:pPr>
            <a:endParaRPr lang="en-US" sz="1800" dirty="0" smtClean="0"/>
          </a:p>
        </p:txBody>
      </p:sp>
      <p:sp>
        <p:nvSpPr>
          <p:cNvPr id="9" name="TextBox 8"/>
          <p:cNvSpPr txBox="1"/>
          <p:nvPr/>
        </p:nvSpPr>
        <p:spPr>
          <a:xfrm>
            <a:off x="119743" y="5257800"/>
            <a:ext cx="8991600" cy="1477328"/>
          </a:xfrm>
          <a:prstGeom prst="rect">
            <a:avLst/>
          </a:prstGeom>
          <a:noFill/>
        </p:spPr>
        <p:txBody>
          <a:bodyPr wrap="square" rtlCol="0">
            <a:spAutoFit/>
          </a:bodyPr>
          <a:lstStyle/>
          <a:p>
            <a:r>
              <a:rPr lang="en-US" b="1" u="sng" dirty="0" smtClean="0">
                <a:solidFill>
                  <a:srgbClr val="292934"/>
                </a:solidFill>
              </a:rPr>
              <a:t>Scrambled Egg Tips</a:t>
            </a:r>
          </a:p>
          <a:p>
            <a:pPr marL="285750" indent="-285750">
              <a:buFont typeface="Wingdings" panose="05000000000000000000" pitchFamily="2" charset="2"/>
              <a:buChar char="§"/>
            </a:pPr>
            <a:r>
              <a:rPr lang="en-US" dirty="0" smtClean="0">
                <a:solidFill>
                  <a:srgbClr val="292934"/>
                </a:solidFill>
              </a:rPr>
              <a:t>Should be soft and fluffy</a:t>
            </a:r>
          </a:p>
          <a:p>
            <a:pPr marL="285750" indent="-285750">
              <a:buFont typeface="Wingdings" panose="05000000000000000000" pitchFamily="2" charset="2"/>
              <a:buChar char="§"/>
            </a:pPr>
            <a:r>
              <a:rPr lang="en-US" dirty="0" smtClean="0">
                <a:solidFill>
                  <a:srgbClr val="292934"/>
                </a:solidFill>
              </a:rPr>
              <a:t>Always undercook scrambled eggs slightly, as they will become firm when held for service</a:t>
            </a:r>
          </a:p>
          <a:p>
            <a:pPr marL="285750" indent="-285750">
              <a:buFont typeface="Wingdings" panose="05000000000000000000" pitchFamily="2" charset="2"/>
              <a:buChar char="§"/>
            </a:pPr>
            <a:r>
              <a:rPr lang="en-US" dirty="0" smtClean="0">
                <a:solidFill>
                  <a:srgbClr val="292934"/>
                </a:solidFill>
              </a:rPr>
              <a:t>Never overcook scrambled eggs because they will become hard and unpalatable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675409"/>
            <a:ext cx="2857500" cy="1600200"/>
          </a:xfrm>
          <a:prstGeom prst="rect">
            <a:avLst/>
          </a:prstGeom>
          <a:ln w="28575">
            <a:solidFill>
              <a:schemeClr val="tx1"/>
            </a:solidFill>
          </a:ln>
        </p:spPr>
      </p:pic>
    </p:spTree>
    <p:extLst>
      <p:ext uri="{BB962C8B-B14F-4D97-AF65-F5344CB8AC3E}">
        <p14:creationId xmlns:p14="http://schemas.microsoft.com/office/powerpoint/2010/main" val="2458158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229600" cy="990600"/>
          </a:xfrm>
        </p:spPr>
        <p:txBody>
          <a:bodyPr>
            <a:normAutofit/>
          </a:bodyPr>
          <a:lstStyle/>
          <a:p>
            <a:r>
              <a:rPr lang="en-US" dirty="0" smtClean="0"/>
              <a:t>Egg Cooking Methods </a:t>
            </a:r>
            <a:endParaRPr lang="en-US" dirty="0"/>
          </a:p>
        </p:txBody>
      </p:sp>
      <p:sp>
        <p:nvSpPr>
          <p:cNvPr id="5" name="Content Placeholder 4"/>
          <p:cNvSpPr>
            <a:spLocks noGrp="1"/>
          </p:cNvSpPr>
          <p:nvPr>
            <p:ph sz="half" idx="1"/>
          </p:nvPr>
        </p:nvSpPr>
        <p:spPr>
          <a:xfrm>
            <a:off x="76200" y="1066800"/>
            <a:ext cx="5334000" cy="2971800"/>
          </a:xfrm>
        </p:spPr>
        <p:txBody>
          <a:bodyPr>
            <a:noAutofit/>
          </a:bodyPr>
          <a:lstStyle/>
          <a:p>
            <a:pPr marL="0" indent="0">
              <a:buNone/>
            </a:pPr>
            <a:r>
              <a:rPr lang="en-US" sz="1700" b="1" u="sng" dirty="0" smtClean="0"/>
              <a:t>Boiled or Simmered Eggs </a:t>
            </a:r>
            <a:r>
              <a:rPr lang="en-US" sz="1700" dirty="0" smtClean="0"/>
              <a:t>should actually be simmered and never boiled for best results.  Boiling tends to toughen the texture and can create a green coating around the outside of the yolk.  Simmering is approximately 195° degrees opposed to boiling at 212 ° degrees.  Eggs should also be at room temperature before they are placed in the hot water, or they may crack.  If the eggs are left in the refrigerator until it is time to cook them, run warm water over the eggs before placing them in the water. A boiled egg is pealed by cracking the shell gently on a hard surface or by rolling it on a hard surface.  Place the egg under running cold water and start peeling at the large end of the egg and peel downward.</a:t>
            </a:r>
            <a:endParaRPr lang="en-US" sz="1700" b="1" dirty="0"/>
          </a:p>
        </p:txBody>
      </p:sp>
      <p:sp>
        <p:nvSpPr>
          <p:cNvPr id="6" name="Text Placeholder 5"/>
          <p:cNvSpPr>
            <a:spLocks noGrp="1"/>
          </p:cNvSpPr>
          <p:nvPr>
            <p:ph sz="half" idx="2"/>
          </p:nvPr>
        </p:nvSpPr>
        <p:spPr>
          <a:xfrm>
            <a:off x="5410200" y="2438400"/>
            <a:ext cx="3733800" cy="2590800"/>
          </a:xfrm>
        </p:spPr>
        <p:txBody>
          <a:bodyPr>
            <a:normAutofit fontScale="92500"/>
          </a:bodyPr>
          <a:lstStyle/>
          <a:p>
            <a:pPr marL="0" indent="0">
              <a:buNone/>
            </a:pPr>
            <a:r>
              <a:rPr lang="en-US" sz="2100" b="1" u="sng" dirty="0" smtClean="0"/>
              <a:t>Boiled/Simmered Egg Faults</a:t>
            </a:r>
            <a:endParaRPr lang="en-US" sz="2100" u="sng" dirty="0" smtClean="0"/>
          </a:p>
          <a:p>
            <a:pPr>
              <a:buFont typeface="Wingdings" panose="05000000000000000000" pitchFamily="2" charset="2"/>
              <a:buChar char="Ø"/>
            </a:pPr>
            <a:r>
              <a:rPr lang="en-US" sz="2100" dirty="0" smtClean="0"/>
              <a:t>Cooking at too high of a temperature that causes a tough, rubbery texture and green ring around the yolk</a:t>
            </a:r>
          </a:p>
          <a:p>
            <a:pPr lvl="0">
              <a:buClr>
                <a:srgbClr val="93A299"/>
              </a:buClr>
              <a:buFont typeface="Wingdings" panose="05000000000000000000" pitchFamily="2" charset="2"/>
              <a:buChar char="Ø"/>
            </a:pPr>
            <a:r>
              <a:rPr lang="en-US" sz="2100" dirty="0" smtClean="0">
                <a:solidFill>
                  <a:srgbClr val="292934"/>
                </a:solidFill>
              </a:rPr>
              <a:t>Cooking at too low of a temperature that causes it to be undercooked</a:t>
            </a:r>
            <a:endParaRPr lang="en-US" sz="2100" dirty="0" smtClean="0"/>
          </a:p>
          <a:p>
            <a:pPr marL="0" indent="0">
              <a:buNone/>
            </a:pPr>
            <a:endParaRPr lang="en-US" sz="1800" dirty="0" smtClean="0"/>
          </a:p>
        </p:txBody>
      </p:sp>
      <p:sp>
        <p:nvSpPr>
          <p:cNvPr id="9" name="TextBox 8"/>
          <p:cNvSpPr txBox="1"/>
          <p:nvPr/>
        </p:nvSpPr>
        <p:spPr>
          <a:xfrm>
            <a:off x="304800" y="5105400"/>
            <a:ext cx="4262006" cy="2031325"/>
          </a:xfrm>
          <a:prstGeom prst="rect">
            <a:avLst/>
          </a:prstGeom>
          <a:noFill/>
        </p:spPr>
        <p:txBody>
          <a:bodyPr wrap="square" rtlCol="0">
            <a:spAutoFit/>
          </a:bodyPr>
          <a:lstStyle/>
          <a:p>
            <a:r>
              <a:rPr lang="en-US" sz="1400" b="1" u="sng" dirty="0" smtClean="0">
                <a:solidFill>
                  <a:srgbClr val="292934"/>
                </a:solidFill>
              </a:rPr>
              <a:t>Boiled or Simmered Egg Boiling Method #1</a:t>
            </a:r>
          </a:p>
          <a:p>
            <a:pPr marL="342900" indent="-342900">
              <a:buAutoNum type="arabicPeriod"/>
            </a:pPr>
            <a:r>
              <a:rPr lang="en-US" sz="1400" dirty="0" smtClean="0">
                <a:solidFill>
                  <a:srgbClr val="292934"/>
                </a:solidFill>
              </a:rPr>
              <a:t>Bring water to boil (212 °)</a:t>
            </a:r>
          </a:p>
          <a:p>
            <a:pPr marL="342900" indent="-342900">
              <a:buAutoNum type="arabicPeriod"/>
            </a:pPr>
            <a:r>
              <a:rPr lang="en-US" sz="1400" dirty="0" smtClean="0">
                <a:solidFill>
                  <a:srgbClr val="292934"/>
                </a:solidFill>
              </a:rPr>
              <a:t>Place eggs in boiling water</a:t>
            </a:r>
          </a:p>
          <a:p>
            <a:pPr marL="342900" indent="-342900">
              <a:buAutoNum type="arabicPeriod"/>
            </a:pPr>
            <a:r>
              <a:rPr lang="en-US" sz="1400" dirty="0" smtClean="0">
                <a:solidFill>
                  <a:srgbClr val="292934"/>
                </a:solidFill>
              </a:rPr>
              <a:t>Reduce heat to simmer (195°)</a:t>
            </a:r>
          </a:p>
          <a:p>
            <a:r>
              <a:rPr lang="en-US" sz="1400" dirty="0">
                <a:solidFill>
                  <a:srgbClr val="292934"/>
                </a:solidFill>
              </a:rPr>
              <a:t>	</a:t>
            </a:r>
            <a:r>
              <a:rPr lang="en-US" sz="1400" dirty="0" smtClean="0">
                <a:solidFill>
                  <a:srgbClr val="292934"/>
                </a:solidFill>
              </a:rPr>
              <a:t>Soft= 3-5 minutes</a:t>
            </a:r>
          </a:p>
          <a:p>
            <a:r>
              <a:rPr lang="en-US" sz="1400" dirty="0">
                <a:solidFill>
                  <a:srgbClr val="292934"/>
                </a:solidFill>
              </a:rPr>
              <a:t>	</a:t>
            </a:r>
            <a:r>
              <a:rPr lang="en-US" sz="1400" dirty="0" smtClean="0">
                <a:solidFill>
                  <a:srgbClr val="292934"/>
                </a:solidFill>
              </a:rPr>
              <a:t>Medium= 7-8 minutes</a:t>
            </a:r>
          </a:p>
          <a:p>
            <a:r>
              <a:rPr lang="en-US" sz="1400" dirty="0">
                <a:solidFill>
                  <a:srgbClr val="292934"/>
                </a:solidFill>
              </a:rPr>
              <a:t>	</a:t>
            </a:r>
            <a:r>
              <a:rPr lang="en-US" sz="1400" dirty="0" smtClean="0">
                <a:solidFill>
                  <a:srgbClr val="292934"/>
                </a:solidFill>
              </a:rPr>
              <a:t>Hard= 15-17 minutes</a:t>
            </a:r>
          </a:p>
          <a:p>
            <a:pPr marL="342900" indent="-342900">
              <a:buAutoNum type="arabicPeriod"/>
            </a:pPr>
            <a:endParaRPr lang="en-US" sz="1400" b="1" dirty="0" smtClean="0">
              <a:solidFill>
                <a:srgbClr val="292934"/>
              </a:solidFill>
            </a:endParaRPr>
          </a:p>
          <a:p>
            <a:endParaRPr lang="en-US" sz="1400" b="1" dirty="0" smtClean="0">
              <a:solidFill>
                <a:srgbClr val="292934"/>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457200"/>
            <a:ext cx="2466975" cy="1847850"/>
          </a:xfrm>
          <a:prstGeom prst="rect">
            <a:avLst/>
          </a:prstGeom>
          <a:ln w="28575">
            <a:solidFill>
              <a:schemeClr val="tx1"/>
            </a:solidFill>
          </a:ln>
        </p:spPr>
      </p:pic>
      <p:sp>
        <p:nvSpPr>
          <p:cNvPr id="8" name="TextBox 7"/>
          <p:cNvSpPr txBox="1"/>
          <p:nvPr/>
        </p:nvSpPr>
        <p:spPr>
          <a:xfrm>
            <a:off x="4700154" y="5105400"/>
            <a:ext cx="4305300" cy="2308324"/>
          </a:xfrm>
          <a:prstGeom prst="rect">
            <a:avLst/>
          </a:prstGeom>
          <a:noFill/>
        </p:spPr>
        <p:txBody>
          <a:bodyPr wrap="square" rtlCol="0">
            <a:spAutoFit/>
          </a:bodyPr>
          <a:lstStyle/>
          <a:p>
            <a:r>
              <a:rPr lang="en-US" sz="1400" b="1" u="sng" dirty="0" smtClean="0">
                <a:solidFill>
                  <a:srgbClr val="292934"/>
                </a:solidFill>
              </a:rPr>
              <a:t>Boiled or Simmered Egg Boiling Method #2</a:t>
            </a:r>
          </a:p>
          <a:p>
            <a:pPr marL="342900" indent="-342900">
              <a:buAutoNum type="arabicPeriod"/>
            </a:pPr>
            <a:r>
              <a:rPr lang="en-US" sz="1400" dirty="0" smtClean="0">
                <a:solidFill>
                  <a:srgbClr val="292934"/>
                </a:solidFill>
              </a:rPr>
              <a:t>Place eggs in pot of cold water</a:t>
            </a:r>
          </a:p>
          <a:p>
            <a:pPr marL="342900" indent="-342900">
              <a:buAutoNum type="arabicPeriod"/>
            </a:pPr>
            <a:r>
              <a:rPr lang="en-US" sz="1400" dirty="0" smtClean="0">
                <a:solidFill>
                  <a:srgbClr val="292934"/>
                </a:solidFill>
              </a:rPr>
              <a:t>Bring water to a </a:t>
            </a:r>
            <a:r>
              <a:rPr lang="en-US" sz="1400" dirty="0">
                <a:solidFill>
                  <a:srgbClr val="292934"/>
                </a:solidFill>
              </a:rPr>
              <a:t>boil (212 </a:t>
            </a:r>
            <a:r>
              <a:rPr lang="en-US" sz="1400" dirty="0" smtClean="0">
                <a:solidFill>
                  <a:srgbClr val="292934"/>
                </a:solidFill>
              </a:rPr>
              <a:t>°)</a:t>
            </a:r>
          </a:p>
          <a:p>
            <a:pPr marL="342900" indent="-342900">
              <a:buAutoNum type="arabicPeriod"/>
            </a:pPr>
            <a:r>
              <a:rPr lang="en-US" sz="1400" dirty="0">
                <a:solidFill>
                  <a:srgbClr val="292934"/>
                </a:solidFill>
              </a:rPr>
              <a:t>R</a:t>
            </a:r>
            <a:r>
              <a:rPr lang="en-US" sz="1400" dirty="0" smtClean="0">
                <a:solidFill>
                  <a:srgbClr val="292934"/>
                </a:solidFill>
              </a:rPr>
              <a:t>educe heat to </a:t>
            </a:r>
            <a:r>
              <a:rPr lang="en-US" sz="1400" dirty="0">
                <a:solidFill>
                  <a:srgbClr val="292934"/>
                </a:solidFill>
              </a:rPr>
              <a:t>simmer (195°)</a:t>
            </a:r>
          </a:p>
          <a:p>
            <a:r>
              <a:rPr lang="en-US" sz="1400" dirty="0">
                <a:solidFill>
                  <a:srgbClr val="292934"/>
                </a:solidFill>
              </a:rPr>
              <a:t>	Soft= </a:t>
            </a:r>
            <a:r>
              <a:rPr lang="en-US" sz="1400" dirty="0" smtClean="0">
                <a:solidFill>
                  <a:srgbClr val="292934"/>
                </a:solidFill>
              </a:rPr>
              <a:t>1-2 </a:t>
            </a:r>
            <a:r>
              <a:rPr lang="en-US" sz="1400" dirty="0">
                <a:solidFill>
                  <a:srgbClr val="292934"/>
                </a:solidFill>
              </a:rPr>
              <a:t>minutes</a:t>
            </a:r>
          </a:p>
          <a:p>
            <a:r>
              <a:rPr lang="en-US" sz="1400" dirty="0">
                <a:solidFill>
                  <a:srgbClr val="292934"/>
                </a:solidFill>
              </a:rPr>
              <a:t>	Medium= </a:t>
            </a:r>
            <a:r>
              <a:rPr lang="en-US" sz="1400" dirty="0" smtClean="0">
                <a:solidFill>
                  <a:srgbClr val="292934"/>
                </a:solidFill>
              </a:rPr>
              <a:t>3-6 </a:t>
            </a:r>
            <a:r>
              <a:rPr lang="en-US" sz="1400" dirty="0">
                <a:solidFill>
                  <a:srgbClr val="292934"/>
                </a:solidFill>
              </a:rPr>
              <a:t>minutes</a:t>
            </a:r>
          </a:p>
          <a:p>
            <a:r>
              <a:rPr lang="en-US" sz="1400" dirty="0">
                <a:solidFill>
                  <a:srgbClr val="292934"/>
                </a:solidFill>
              </a:rPr>
              <a:t>	Hard= </a:t>
            </a:r>
            <a:r>
              <a:rPr lang="en-US" sz="1400" dirty="0" smtClean="0">
                <a:solidFill>
                  <a:srgbClr val="292934"/>
                </a:solidFill>
              </a:rPr>
              <a:t>8-10 minutes</a:t>
            </a:r>
          </a:p>
          <a:p>
            <a:pPr marL="342900" indent="-342900">
              <a:buAutoNum type="arabicPeriod"/>
            </a:pPr>
            <a:endParaRPr lang="en-US" sz="1400" b="1" dirty="0" smtClean="0">
              <a:solidFill>
                <a:srgbClr val="292934"/>
              </a:solidFill>
            </a:endParaRPr>
          </a:p>
          <a:p>
            <a:pPr marL="342900" indent="-342900">
              <a:buAutoNum type="arabicPeriod"/>
            </a:pPr>
            <a:endParaRPr lang="en-US" sz="1400" b="1" dirty="0" smtClean="0">
              <a:solidFill>
                <a:srgbClr val="292934"/>
              </a:solidFill>
            </a:endParaRPr>
          </a:p>
          <a:p>
            <a:endParaRPr lang="en-US" sz="1600" b="1" dirty="0" smtClean="0">
              <a:solidFill>
                <a:srgbClr val="292934"/>
              </a:solidFill>
            </a:endParaRPr>
          </a:p>
        </p:txBody>
      </p:sp>
    </p:spTree>
    <p:extLst>
      <p:ext uri="{BB962C8B-B14F-4D97-AF65-F5344CB8AC3E}">
        <p14:creationId xmlns:p14="http://schemas.microsoft.com/office/powerpoint/2010/main" val="4201705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679</TotalTime>
  <Words>2252</Words>
  <Application>Microsoft Office PowerPoint</Application>
  <PresentationFormat>On-screen Show (4:3)</PresentationFormat>
  <Paragraphs>205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Breakfast Preparation</vt:lpstr>
      <vt:lpstr>Breakfast Preparation Overview</vt:lpstr>
      <vt:lpstr>Breakfast Preparation Overview Cont.</vt:lpstr>
      <vt:lpstr>Eggs</vt:lpstr>
      <vt:lpstr>Eggs </vt:lpstr>
      <vt:lpstr>Eggs</vt:lpstr>
      <vt:lpstr>Egg Cooking Methods </vt:lpstr>
      <vt:lpstr>Egg Cooking Methods </vt:lpstr>
      <vt:lpstr>Egg Cooking Methods </vt:lpstr>
      <vt:lpstr>Egg Cooking Methods </vt:lpstr>
      <vt:lpstr>Egg Cooking Methods </vt:lpstr>
      <vt:lpstr>Egg Cooking Methods </vt:lpstr>
      <vt:lpstr>Pancakes</vt:lpstr>
      <vt:lpstr>Breakfast Meats</vt:lpstr>
      <vt:lpstr>Breakfast Sausage</vt:lpstr>
      <vt:lpstr>Bacon</vt:lpstr>
      <vt:lpstr>Ham</vt:lpstr>
      <vt:lpstr>Misc. Breakfast Foods</vt:lpstr>
      <vt:lpstr>Types of Breakfast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Breakfast Preparation</dc:title>
  <dc:creator>Windows User</dc:creator>
  <cp:lastModifiedBy>Webster, Carrie</cp:lastModifiedBy>
  <cp:revision>124</cp:revision>
  <cp:lastPrinted>2015-10-27T15:45:50Z</cp:lastPrinted>
  <dcterms:created xsi:type="dcterms:W3CDTF">2013-12-20T14:54:18Z</dcterms:created>
  <dcterms:modified xsi:type="dcterms:W3CDTF">2015-10-27T16:16:29Z</dcterms:modified>
</cp:coreProperties>
</file>