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handoutMasterIdLst>
    <p:handoutMasterId r:id="rId13"/>
  </p:handoutMasterIdLst>
  <p:sldIdLst>
    <p:sldId id="256" r:id="rId2"/>
    <p:sldId id="257" r:id="rId3"/>
    <p:sldId id="271" r:id="rId4"/>
    <p:sldId id="275" r:id="rId5"/>
    <p:sldId id="276" r:id="rId6"/>
    <p:sldId id="277" r:id="rId7"/>
    <p:sldId id="261" r:id="rId8"/>
    <p:sldId id="272" r:id="rId9"/>
    <p:sldId id="273" r:id="rId10"/>
    <p:sldId id="274"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97" d="100"/>
          <a:sy n="97" d="100"/>
        </p:scale>
        <p:origin x="-7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2D0942-68D5-4FE6-928A-19D6FDD606F4}" type="datetimeFigureOut">
              <a:rPr lang="en-US" smtClean="0"/>
              <a:t>2/24/2015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31FAA3-B278-4561-886A-14B61CCFAC26}" type="slidenum">
              <a:rPr lang="en-US" smtClean="0"/>
              <a:t>‹#›</a:t>
            </a:fld>
            <a:endParaRPr lang="en-US"/>
          </a:p>
        </p:txBody>
      </p:sp>
    </p:spTree>
    <p:extLst>
      <p:ext uri="{BB962C8B-B14F-4D97-AF65-F5344CB8AC3E}">
        <p14:creationId xmlns:p14="http://schemas.microsoft.com/office/powerpoint/2010/main" val="40116956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23053E6A-175A-4AA5-B993-EAF24D0DF2F1}"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12C9A-2CDE-4254-A9AA-3AF7111B2E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87228-11EA-492F-A6D7-4B4206B2A13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06DFC4A-158D-4929-BDC6-EB524A1BDBE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60E6C9-C635-4A46-8D69-1A02B3D31F16}"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1FB9830-991F-4CCE-8889-96A15150968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D5181-28C2-4D63-8093-EB35BB734F8D}"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5F7523-0E65-4065-8E09-84EBCD7492F2}"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FD4F21-F3A1-4E7F-A117-C56D276A9488}"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005895-B2CB-45E9-B3AD-03591B0A17A9}"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52A063-1FCD-4DD7-A3B1-6F31C4E0D439}"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C0A787-A1E4-499C-B4E5-EF10BB71EF6A}"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724DA3F-3C61-4E7C-8C40-946B1D0E2B18}"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Foods II: Cake Unit</a:t>
            </a:r>
            <a:endParaRPr lang="en-US" dirty="0"/>
          </a:p>
        </p:txBody>
      </p:sp>
      <p:sp>
        <p:nvSpPr>
          <p:cNvPr id="2051" name="Rectangle 3"/>
          <p:cNvSpPr>
            <a:spLocks noGrp="1" noChangeArrowheads="1"/>
          </p:cNvSpPr>
          <p:nvPr>
            <p:ph type="subTitle" idx="1"/>
          </p:nvPr>
        </p:nvSpPr>
        <p:spPr/>
        <p:txBody>
          <a:bodyPr>
            <a:normAutofit fontScale="85000" lnSpcReduction="20000"/>
          </a:bodyPr>
          <a:lstStyle/>
          <a:p>
            <a:r>
              <a:rPr lang="en-US" dirty="0"/>
              <a:t>Dessert comes from the French word, </a:t>
            </a:r>
            <a:r>
              <a:rPr lang="en-US" i="1" dirty="0"/>
              <a:t>desservir</a:t>
            </a:r>
            <a:r>
              <a:rPr lang="en-US" dirty="0"/>
              <a:t>, which means “to clear the table.”</a:t>
            </a:r>
          </a:p>
        </p:txBody>
      </p:sp>
      <p:pic>
        <p:nvPicPr>
          <p:cNvPr id="5" name="Picture 4" descr="mad hatter cake 1.jpg"/>
          <p:cNvPicPr>
            <a:picLocks noChangeAspect="1"/>
          </p:cNvPicPr>
          <p:nvPr/>
        </p:nvPicPr>
        <p:blipFill>
          <a:blip r:embed="rId2" cstate="print"/>
          <a:stretch>
            <a:fillRect/>
          </a:stretch>
        </p:blipFill>
        <p:spPr>
          <a:xfrm>
            <a:off x="1143000" y="3657600"/>
            <a:ext cx="1047750" cy="12763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Components of Baking Cakes (cont.)</a:t>
            </a:r>
            <a:endParaRPr lang="en-US" dirty="0"/>
          </a:p>
        </p:txBody>
      </p:sp>
      <p:sp>
        <p:nvSpPr>
          <p:cNvPr id="3" name="Content Placeholder 2"/>
          <p:cNvSpPr>
            <a:spLocks noGrp="1"/>
          </p:cNvSpPr>
          <p:nvPr>
            <p:ph sz="quarter" idx="1"/>
          </p:nvPr>
        </p:nvSpPr>
        <p:spPr/>
        <p:txBody>
          <a:bodyPr>
            <a:normAutofit/>
          </a:bodyPr>
          <a:lstStyle/>
          <a:p>
            <a:pPr algn="ctr">
              <a:buNone/>
            </a:pPr>
            <a:r>
              <a:rPr lang="en-US" sz="1400" b="1" dirty="0" smtClean="0"/>
              <a:t>Potential Defects: Two Stage or Creaming</a:t>
            </a:r>
          </a:p>
          <a:p>
            <a:pPr>
              <a:buNone/>
            </a:pPr>
            <a:endParaRPr lang="en-US" sz="1800" dirty="0"/>
          </a:p>
        </p:txBody>
      </p:sp>
      <p:sp>
        <p:nvSpPr>
          <p:cNvPr id="4" name="Content Placeholder 3"/>
          <p:cNvSpPr>
            <a:spLocks noGrp="1"/>
          </p:cNvSpPr>
          <p:nvPr>
            <p:ph sz="quarter" idx="2"/>
          </p:nvPr>
        </p:nvSpPr>
        <p:spPr/>
        <p:txBody>
          <a:bodyPr/>
          <a:lstStyle/>
          <a:p>
            <a:pPr algn="ctr">
              <a:buNone/>
            </a:pPr>
            <a:r>
              <a:rPr lang="en-US" sz="1400" b="1" dirty="0" smtClean="0"/>
              <a:t>Potential Defects: Sponge</a:t>
            </a:r>
          </a:p>
          <a:p>
            <a:pP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97797541"/>
              </p:ext>
            </p:extLst>
          </p:nvPr>
        </p:nvGraphicFramePr>
        <p:xfrm>
          <a:off x="304800" y="1600200"/>
          <a:ext cx="4191000" cy="4800600"/>
        </p:xfrm>
        <a:graphic>
          <a:graphicData uri="http://schemas.openxmlformats.org/drawingml/2006/table">
            <a:tbl>
              <a:tblPr firstRow="1" bandRow="1">
                <a:tableStyleId>{5C22544A-7EE6-4342-B048-85BDC9FD1C3A}</a:tableStyleId>
              </a:tblPr>
              <a:tblGrid>
                <a:gridCol w="1397000"/>
                <a:gridCol w="1620520"/>
                <a:gridCol w="1173480"/>
              </a:tblGrid>
              <a:tr h="579925">
                <a:tc>
                  <a:txBody>
                    <a:bodyPr/>
                    <a:lstStyle/>
                    <a:p>
                      <a:pPr algn="ctr"/>
                      <a:r>
                        <a:rPr lang="en-US" sz="1400" dirty="0" smtClean="0"/>
                        <a:t>Defect</a:t>
                      </a:r>
                      <a:endParaRPr lang="en-US" sz="1400" dirty="0"/>
                    </a:p>
                  </a:txBody>
                  <a:tcPr/>
                </a:tc>
                <a:tc>
                  <a:txBody>
                    <a:bodyPr/>
                    <a:lstStyle/>
                    <a:p>
                      <a:pPr algn="ctr"/>
                      <a:r>
                        <a:rPr lang="en-US" sz="1400" dirty="0" smtClean="0"/>
                        <a:t>Possible Causes</a:t>
                      </a:r>
                      <a:endParaRPr lang="en-US" sz="1400" dirty="0"/>
                    </a:p>
                  </a:txBody>
                  <a:tcPr/>
                </a:tc>
                <a:tc>
                  <a:txBody>
                    <a:bodyPr/>
                    <a:lstStyle/>
                    <a:p>
                      <a:pPr algn="ctr"/>
                      <a:r>
                        <a:rPr lang="en-US" sz="1400" dirty="0" smtClean="0"/>
                        <a:t>Possible Remedies</a:t>
                      </a:r>
                      <a:endParaRPr lang="en-US" sz="1400" dirty="0"/>
                    </a:p>
                  </a:txBody>
                  <a:tcPr/>
                </a:tc>
              </a:tr>
              <a:tr h="660525">
                <a:tc>
                  <a:txBody>
                    <a:bodyPr/>
                    <a:lstStyle/>
                    <a:p>
                      <a:pPr algn="ctr"/>
                      <a:r>
                        <a:rPr lang="en-US" sz="1200" dirty="0" smtClean="0"/>
                        <a:t>Dark</a:t>
                      </a:r>
                      <a:r>
                        <a:rPr lang="en-US" sz="1200" baseline="0" dirty="0" smtClean="0"/>
                        <a:t> crust color</a:t>
                      </a:r>
                      <a:endParaRPr lang="en-US" sz="1200" dirty="0"/>
                    </a:p>
                  </a:txBody>
                  <a:tcPr/>
                </a:tc>
                <a:tc>
                  <a:txBody>
                    <a:bodyPr/>
                    <a:lstStyle/>
                    <a:p>
                      <a:pPr algn="ctr"/>
                      <a:r>
                        <a:rPr lang="en-US" sz="1200" dirty="0" smtClean="0"/>
                        <a:t>Oven too hot</a:t>
                      </a:r>
                    </a:p>
                    <a:p>
                      <a:pPr algn="ctr"/>
                      <a:r>
                        <a:rPr lang="en-US" sz="1200" dirty="0" smtClean="0"/>
                        <a:t>Overbaked</a:t>
                      </a:r>
                    </a:p>
                    <a:p>
                      <a:pPr algn="ctr"/>
                      <a:r>
                        <a:rPr lang="en-US" sz="1200" dirty="0" smtClean="0"/>
                        <a:t>Excessive</a:t>
                      </a:r>
                      <a:r>
                        <a:rPr lang="en-US" sz="1200" baseline="0" dirty="0" smtClean="0"/>
                        <a:t> sugar/milk</a:t>
                      </a:r>
                      <a:endParaRPr lang="en-US" sz="1200" dirty="0" smtClean="0"/>
                    </a:p>
                  </a:txBody>
                  <a:tcPr/>
                </a:tc>
                <a:tc>
                  <a:txBody>
                    <a:bodyPr/>
                    <a:lstStyle/>
                    <a:p>
                      <a:pPr algn="ctr"/>
                      <a:endParaRPr lang="en-US" sz="1200" dirty="0"/>
                    </a:p>
                  </a:txBody>
                  <a:tcPr/>
                </a:tc>
              </a:tr>
              <a:tr h="579925">
                <a:tc>
                  <a:txBody>
                    <a:bodyPr/>
                    <a:lstStyle/>
                    <a:p>
                      <a:pPr algn="ctr"/>
                      <a:r>
                        <a:rPr lang="en-US" sz="1200" dirty="0" smtClean="0"/>
                        <a:t>Light crust color </a:t>
                      </a:r>
                      <a:endParaRPr lang="en-US" sz="1200" dirty="0"/>
                    </a:p>
                  </a:txBody>
                  <a:tcPr/>
                </a:tc>
                <a:tc>
                  <a:txBody>
                    <a:bodyPr/>
                    <a:lstStyle/>
                    <a:p>
                      <a:pPr algn="ctr"/>
                      <a:r>
                        <a:rPr lang="en-US" sz="1200" dirty="0" smtClean="0"/>
                        <a:t>Oven</a:t>
                      </a:r>
                      <a:r>
                        <a:rPr lang="en-US" sz="1200" baseline="0" dirty="0" smtClean="0"/>
                        <a:t> too cool</a:t>
                      </a:r>
                    </a:p>
                  </a:txBody>
                  <a:tcPr/>
                </a:tc>
                <a:tc>
                  <a:txBody>
                    <a:bodyPr/>
                    <a:lstStyle/>
                    <a:p>
                      <a:pPr algn="ctr"/>
                      <a:endParaRPr lang="en-US" sz="1200" dirty="0"/>
                    </a:p>
                  </a:txBody>
                  <a:tcPr/>
                </a:tc>
              </a:tr>
              <a:tr h="579925">
                <a:tc>
                  <a:txBody>
                    <a:bodyPr/>
                    <a:lstStyle/>
                    <a:p>
                      <a:pPr algn="ctr"/>
                      <a:r>
                        <a:rPr lang="en-US" sz="1200" dirty="0" smtClean="0"/>
                        <a:t>Uneven baking</a:t>
                      </a:r>
                      <a:endParaRPr lang="en-US" sz="1200" dirty="0"/>
                    </a:p>
                  </a:txBody>
                  <a:tcPr/>
                </a:tc>
                <a:tc>
                  <a:txBody>
                    <a:bodyPr/>
                    <a:lstStyle/>
                    <a:p>
                      <a:pPr algn="ctr"/>
                      <a:r>
                        <a:rPr lang="en-US" sz="1200" dirty="0" smtClean="0"/>
                        <a:t>Oven heat not uniform</a:t>
                      </a:r>
                      <a:endParaRPr lang="en-US" sz="1200" dirty="0"/>
                    </a:p>
                  </a:txBody>
                  <a:tcPr/>
                </a:tc>
                <a:tc>
                  <a:txBody>
                    <a:bodyPr/>
                    <a:lstStyle/>
                    <a:p>
                      <a:pPr algn="ctr"/>
                      <a:endParaRPr lang="en-US" sz="1200" dirty="0"/>
                    </a:p>
                  </a:txBody>
                  <a:tcPr/>
                </a:tc>
              </a:tr>
              <a:tr h="579925">
                <a:tc>
                  <a:txBody>
                    <a:bodyPr/>
                    <a:lstStyle/>
                    <a:p>
                      <a:pPr algn="ctr"/>
                      <a:r>
                        <a:rPr lang="en-US" sz="1200" dirty="0" smtClean="0"/>
                        <a:t>Tough cakes</a:t>
                      </a:r>
                      <a:endParaRPr lang="en-US" sz="1200" dirty="0"/>
                    </a:p>
                  </a:txBody>
                  <a:tcPr/>
                </a:tc>
                <a:tc>
                  <a:txBody>
                    <a:bodyPr/>
                    <a:lstStyle/>
                    <a:p>
                      <a:pPr algn="ctr"/>
                      <a:r>
                        <a:rPr lang="en-US" sz="1200" dirty="0" smtClean="0"/>
                        <a:t>Flour</a:t>
                      </a:r>
                      <a:r>
                        <a:rPr lang="en-US" sz="1200" baseline="0" dirty="0" smtClean="0"/>
                        <a:t> (wrong type, content)</a:t>
                      </a:r>
                      <a:endParaRPr lang="en-US" sz="1200" dirty="0"/>
                    </a:p>
                  </a:txBody>
                  <a:tcPr/>
                </a:tc>
                <a:tc>
                  <a:txBody>
                    <a:bodyPr/>
                    <a:lstStyle/>
                    <a:p>
                      <a:pPr algn="ctr"/>
                      <a:endParaRPr lang="en-US" sz="1200" dirty="0"/>
                    </a:p>
                  </a:txBody>
                  <a:tcPr/>
                </a:tc>
              </a:tr>
              <a:tr h="579925">
                <a:tc>
                  <a:txBody>
                    <a:bodyPr/>
                    <a:lstStyle/>
                    <a:p>
                      <a:pPr algn="ctr"/>
                      <a:r>
                        <a:rPr lang="en-US" sz="1200" dirty="0" smtClean="0"/>
                        <a:t>Heavy cakes</a:t>
                      </a:r>
                      <a:endParaRPr lang="en-US" sz="1200" dirty="0"/>
                    </a:p>
                  </a:txBody>
                  <a:tcPr/>
                </a:tc>
                <a:tc>
                  <a:txBody>
                    <a:bodyPr/>
                    <a:lstStyle/>
                    <a:p>
                      <a:pPr algn="ctr"/>
                      <a:r>
                        <a:rPr lang="en-US" sz="1200" dirty="0" smtClean="0"/>
                        <a:t>Too much fat</a:t>
                      </a:r>
                      <a:r>
                        <a:rPr lang="en-US" sz="1200" baseline="0" dirty="0" smtClean="0"/>
                        <a:t>, sugar, leavener, or liquid</a:t>
                      </a:r>
                      <a:endParaRPr lang="en-US" sz="1200" dirty="0"/>
                    </a:p>
                  </a:txBody>
                  <a:tcPr/>
                </a:tc>
                <a:tc>
                  <a:txBody>
                    <a:bodyPr/>
                    <a:lstStyle/>
                    <a:p>
                      <a:pPr algn="ctr"/>
                      <a:endParaRPr lang="en-US" sz="1200" dirty="0"/>
                    </a:p>
                  </a:txBody>
                  <a:tcPr/>
                </a:tc>
              </a:tr>
              <a:tr h="660525">
                <a:tc>
                  <a:txBody>
                    <a:bodyPr/>
                    <a:lstStyle/>
                    <a:p>
                      <a:pPr algn="ctr"/>
                      <a:r>
                        <a:rPr lang="en-US" sz="1200" dirty="0" smtClean="0"/>
                        <a:t>Cakes too light and crumbly</a:t>
                      </a:r>
                      <a:endParaRPr lang="en-US" sz="1200" dirty="0"/>
                    </a:p>
                  </a:txBody>
                  <a:tcPr/>
                </a:tc>
                <a:tc>
                  <a:txBody>
                    <a:bodyPr/>
                    <a:lstStyle/>
                    <a:p>
                      <a:pPr algn="ctr"/>
                      <a:r>
                        <a:rPr lang="en-US" sz="1200" dirty="0" smtClean="0"/>
                        <a:t>Batter overcreamed</a:t>
                      </a:r>
                    </a:p>
                    <a:p>
                      <a:pPr algn="ctr"/>
                      <a:r>
                        <a:rPr lang="en-US" sz="1200" dirty="0" smtClean="0"/>
                        <a:t>Too</a:t>
                      </a:r>
                      <a:r>
                        <a:rPr lang="en-US" sz="1200" baseline="0" dirty="0" smtClean="0"/>
                        <a:t> much fat or leavener</a:t>
                      </a:r>
                    </a:p>
                  </a:txBody>
                  <a:tcPr/>
                </a:tc>
                <a:tc>
                  <a:txBody>
                    <a:bodyPr/>
                    <a:lstStyle/>
                    <a:p>
                      <a:pPr algn="ctr"/>
                      <a:endParaRPr lang="en-US" sz="1200" dirty="0"/>
                    </a:p>
                  </a:txBody>
                  <a:tcPr/>
                </a:tc>
              </a:tr>
              <a:tr h="579925">
                <a:tc>
                  <a:txBody>
                    <a:bodyPr/>
                    <a:lstStyle/>
                    <a:p>
                      <a:pPr algn="ctr"/>
                      <a:r>
                        <a:rPr lang="en-US" sz="1200" dirty="0" smtClean="0"/>
                        <a:t>Poor flavor</a:t>
                      </a:r>
                      <a:endParaRPr lang="en-US" sz="1200" dirty="0"/>
                    </a:p>
                  </a:txBody>
                  <a:tcPr/>
                </a:tc>
                <a:tc>
                  <a:txBody>
                    <a:bodyPr/>
                    <a:lstStyle/>
                    <a:p>
                      <a:pPr algn="ctr"/>
                      <a:r>
                        <a:rPr lang="en-US" sz="1200" dirty="0" smtClean="0"/>
                        <a:t>Low quality ingredients</a:t>
                      </a:r>
                      <a:endParaRPr lang="en-US" sz="1200" dirty="0"/>
                    </a:p>
                  </a:txBody>
                  <a:tcPr/>
                </a:tc>
                <a:tc>
                  <a:txBody>
                    <a:bodyPr/>
                    <a:lstStyle/>
                    <a:p>
                      <a:pPr algn="ctr"/>
                      <a:endParaRPr lang="en-US" sz="12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91733044"/>
              </p:ext>
            </p:extLst>
          </p:nvPr>
        </p:nvGraphicFramePr>
        <p:xfrm>
          <a:off x="4648199" y="1600201"/>
          <a:ext cx="4343402" cy="4748936"/>
        </p:xfrm>
        <a:graphic>
          <a:graphicData uri="http://schemas.openxmlformats.org/drawingml/2006/table">
            <a:tbl>
              <a:tblPr firstRow="1" bandRow="1">
                <a:tableStyleId>{5C22544A-7EE6-4342-B048-85BDC9FD1C3A}</a:tableStyleId>
              </a:tblPr>
              <a:tblGrid>
                <a:gridCol w="1311216"/>
                <a:gridCol w="1884872"/>
                <a:gridCol w="1147314"/>
              </a:tblGrid>
              <a:tr h="515188">
                <a:tc>
                  <a:txBody>
                    <a:bodyPr/>
                    <a:lstStyle/>
                    <a:p>
                      <a:pPr algn="ctr"/>
                      <a:r>
                        <a:rPr lang="en-US" sz="1400" dirty="0" smtClean="0"/>
                        <a:t>Defect</a:t>
                      </a:r>
                      <a:endParaRPr lang="en-US" sz="1400" dirty="0"/>
                    </a:p>
                  </a:txBody>
                  <a:tcPr/>
                </a:tc>
                <a:tc>
                  <a:txBody>
                    <a:bodyPr/>
                    <a:lstStyle/>
                    <a:p>
                      <a:pPr algn="ctr"/>
                      <a:r>
                        <a:rPr lang="en-US" sz="1400" dirty="0" smtClean="0"/>
                        <a:t>Possible Causes</a:t>
                      </a:r>
                      <a:endParaRPr lang="en-US" sz="1400" dirty="0"/>
                    </a:p>
                  </a:txBody>
                  <a:tcPr/>
                </a:tc>
                <a:tc>
                  <a:txBody>
                    <a:bodyPr/>
                    <a:lstStyle/>
                    <a:p>
                      <a:pPr algn="ctr"/>
                      <a:r>
                        <a:rPr lang="en-US" sz="1400" dirty="0" smtClean="0"/>
                        <a:t>Possible Remedies</a:t>
                      </a:r>
                      <a:endParaRPr lang="en-US" sz="1400" dirty="0"/>
                    </a:p>
                  </a:txBody>
                  <a:tcPr/>
                </a:tc>
              </a:tr>
              <a:tr h="620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Dark</a:t>
                      </a:r>
                      <a:r>
                        <a:rPr lang="en-US" sz="1200" baseline="0" dirty="0" smtClean="0"/>
                        <a:t> crust color</a:t>
                      </a:r>
                      <a:endParaRPr lang="en-US" sz="1200" dirty="0" smtClean="0"/>
                    </a:p>
                    <a:p>
                      <a:pPr algn="ctr"/>
                      <a:endParaRPr lang="en-US" sz="1200" dirty="0"/>
                    </a:p>
                  </a:txBody>
                  <a:tcPr/>
                </a:tc>
                <a:tc>
                  <a:txBody>
                    <a:bodyPr/>
                    <a:lstStyle/>
                    <a:p>
                      <a:pPr algn="ctr"/>
                      <a:r>
                        <a:rPr lang="en-US" sz="1200" dirty="0" smtClean="0"/>
                        <a:t>Oven too hot</a:t>
                      </a:r>
                    </a:p>
                    <a:p>
                      <a:pPr algn="ctr"/>
                      <a:r>
                        <a:rPr lang="en-US" sz="1200" dirty="0" smtClean="0"/>
                        <a:t>Overbaked</a:t>
                      </a:r>
                    </a:p>
                    <a:p>
                      <a:pPr algn="ctr"/>
                      <a:r>
                        <a:rPr lang="en-US" sz="1200" dirty="0" smtClean="0"/>
                        <a:t>Excessive</a:t>
                      </a:r>
                      <a:r>
                        <a:rPr lang="en-US" sz="1200" baseline="0" dirty="0" smtClean="0"/>
                        <a:t> sugar</a:t>
                      </a:r>
                      <a:endParaRPr lang="en-US" sz="1200" dirty="0" smtClean="0"/>
                    </a:p>
                  </a:txBody>
                  <a:tcPr/>
                </a:tc>
                <a:tc>
                  <a:txBody>
                    <a:bodyPr/>
                    <a:lstStyle/>
                    <a:p>
                      <a:pPr algn="ctr"/>
                      <a:endParaRPr lang="en-US" sz="1200" dirty="0"/>
                    </a:p>
                  </a:txBody>
                  <a:tcPr/>
                </a:tc>
              </a:tr>
              <a:tr h="620527">
                <a:tc>
                  <a:txBody>
                    <a:bodyPr/>
                    <a:lstStyle/>
                    <a:p>
                      <a:pPr algn="ctr"/>
                      <a:r>
                        <a:rPr lang="en-US" sz="1200" dirty="0" smtClean="0"/>
                        <a:t>Tough crust</a:t>
                      </a:r>
                      <a:endParaRPr lang="en-US" sz="1200" dirty="0"/>
                    </a:p>
                  </a:txBody>
                  <a:tcPr/>
                </a:tc>
                <a:tc>
                  <a:txBody>
                    <a:bodyPr/>
                    <a:lstStyle/>
                    <a:p>
                      <a:pPr algn="ctr"/>
                      <a:r>
                        <a:rPr lang="en-US" sz="1200" dirty="0" smtClean="0"/>
                        <a:t>Oven too hot</a:t>
                      </a:r>
                    </a:p>
                    <a:p>
                      <a:pPr algn="ctr"/>
                      <a:r>
                        <a:rPr lang="en-US" sz="1200" dirty="0" smtClean="0"/>
                        <a:t>Too much</a:t>
                      </a:r>
                      <a:r>
                        <a:rPr lang="en-US" sz="1200" baseline="0" dirty="0" smtClean="0"/>
                        <a:t> sugar</a:t>
                      </a:r>
                    </a:p>
                    <a:p>
                      <a:pPr algn="ctr"/>
                      <a:r>
                        <a:rPr lang="en-US" sz="1200" baseline="0" dirty="0" smtClean="0"/>
                        <a:t>Improper mixing</a:t>
                      </a:r>
                      <a:endParaRPr lang="en-US" sz="1200" dirty="0"/>
                    </a:p>
                  </a:txBody>
                  <a:tcPr/>
                </a:tc>
                <a:tc>
                  <a:txBody>
                    <a:bodyPr/>
                    <a:lstStyle/>
                    <a:p>
                      <a:pPr algn="ctr"/>
                      <a:endParaRPr lang="en-US" sz="1200" dirty="0"/>
                    </a:p>
                  </a:txBody>
                  <a:tcPr/>
                </a:tc>
              </a:tr>
              <a:tr h="515188">
                <a:tc>
                  <a:txBody>
                    <a:bodyPr/>
                    <a:lstStyle/>
                    <a:p>
                      <a:pPr algn="ctr"/>
                      <a:r>
                        <a:rPr lang="en-US" sz="1200" dirty="0" smtClean="0"/>
                        <a:t>Thick and hard crust</a:t>
                      </a:r>
                      <a:endParaRPr lang="en-US" sz="1200" dirty="0"/>
                    </a:p>
                  </a:txBody>
                  <a:tcPr/>
                </a:tc>
                <a:tc>
                  <a:txBody>
                    <a:bodyPr/>
                    <a:lstStyle/>
                    <a:p>
                      <a:pPr algn="ctr"/>
                      <a:r>
                        <a:rPr lang="en-US" sz="1200" dirty="0" smtClean="0"/>
                        <a:t>Cold oven</a:t>
                      </a:r>
                    </a:p>
                    <a:p>
                      <a:pPr algn="ctr"/>
                      <a:r>
                        <a:rPr lang="en-US" sz="1200" dirty="0" smtClean="0"/>
                        <a:t>Overbaking </a:t>
                      </a:r>
                      <a:endParaRPr lang="en-US" sz="1200" dirty="0"/>
                    </a:p>
                  </a:txBody>
                  <a:tcPr/>
                </a:tc>
                <a:tc>
                  <a:txBody>
                    <a:bodyPr/>
                    <a:lstStyle/>
                    <a:p>
                      <a:pPr algn="ctr"/>
                      <a:endParaRPr lang="en-US" sz="1200" dirty="0"/>
                    </a:p>
                  </a:txBody>
                  <a:tcPr/>
                </a:tc>
              </a:tr>
              <a:tr h="620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Heavy cakes</a:t>
                      </a:r>
                    </a:p>
                    <a:p>
                      <a:pPr algn="ctr"/>
                      <a:endParaRPr lang="en-US" sz="1200" dirty="0"/>
                    </a:p>
                  </a:txBody>
                  <a:tcPr/>
                </a:tc>
                <a:tc>
                  <a:txBody>
                    <a:bodyPr/>
                    <a:lstStyle/>
                    <a:p>
                      <a:pPr algn="ctr"/>
                      <a:r>
                        <a:rPr lang="en-US" sz="1200" dirty="0" smtClean="0"/>
                        <a:t>Eggs not beaten</a:t>
                      </a:r>
                      <a:r>
                        <a:rPr lang="en-US" sz="1200" baseline="0" dirty="0" smtClean="0"/>
                        <a:t> properly</a:t>
                      </a:r>
                    </a:p>
                    <a:p>
                      <a:pPr algn="ctr"/>
                      <a:r>
                        <a:rPr lang="en-US" sz="1200" baseline="0" dirty="0" smtClean="0"/>
                        <a:t>Too much sugar</a:t>
                      </a:r>
                    </a:p>
                    <a:p>
                      <a:pPr algn="ctr"/>
                      <a:r>
                        <a:rPr lang="en-US" sz="1200" baseline="0" dirty="0" smtClean="0"/>
                        <a:t>Oven too hot</a:t>
                      </a:r>
                      <a:endParaRPr lang="en-US" sz="1200" dirty="0"/>
                    </a:p>
                  </a:txBody>
                  <a:tcPr/>
                </a:tc>
                <a:tc>
                  <a:txBody>
                    <a:bodyPr/>
                    <a:lstStyle/>
                    <a:p>
                      <a:pPr algn="ctr"/>
                      <a:endParaRPr lang="en-US" sz="1200" dirty="0"/>
                    </a:p>
                  </a:txBody>
                  <a:tcPr/>
                </a:tc>
              </a:tr>
              <a:tr h="6205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Tough cakes</a:t>
                      </a:r>
                    </a:p>
                    <a:p>
                      <a:pPr algn="ctr"/>
                      <a:endParaRPr lang="en-US" sz="1200" dirty="0"/>
                    </a:p>
                  </a:txBody>
                  <a:tcPr/>
                </a:tc>
                <a:tc>
                  <a:txBody>
                    <a:bodyPr/>
                    <a:lstStyle/>
                    <a:p>
                      <a:pPr algn="ctr"/>
                      <a:r>
                        <a:rPr lang="en-US" sz="1200" dirty="0" smtClean="0"/>
                        <a:t>Ingredients overmixed</a:t>
                      </a:r>
                    </a:p>
                    <a:p>
                      <a:pPr algn="ctr"/>
                      <a:r>
                        <a:rPr lang="en-US" sz="1200" dirty="0" smtClean="0"/>
                        <a:t>Too much</a:t>
                      </a:r>
                      <a:r>
                        <a:rPr lang="en-US" sz="1200" baseline="0" dirty="0" smtClean="0"/>
                        <a:t> sugar</a:t>
                      </a:r>
                    </a:p>
                    <a:p>
                      <a:pPr algn="ctr"/>
                      <a:r>
                        <a:rPr lang="en-US" sz="1200" baseline="0" dirty="0" smtClean="0"/>
                        <a:t>Flour content wrong</a:t>
                      </a:r>
                      <a:endParaRPr lang="en-US" sz="1200" dirty="0"/>
                    </a:p>
                  </a:txBody>
                  <a:tcPr/>
                </a:tc>
                <a:tc>
                  <a:txBody>
                    <a:bodyPr/>
                    <a:lstStyle/>
                    <a:p>
                      <a:pPr algn="ctr"/>
                      <a:endParaRPr lang="en-US" sz="1200" dirty="0"/>
                    </a:p>
                  </a:txBody>
                  <a:tcPr/>
                </a:tc>
              </a:tr>
              <a:tr h="620527">
                <a:tc>
                  <a:txBody>
                    <a:bodyPr/>
                    <a:lstStyle/>
                    <a:p>
                      <a:pPr algn="ctr"/>
                      <a:r>
                        <a:rPr lang="en-US" sz="1200" dirty="0" smtClean="0"/>
                        <a:t>Dry Cakes</a:t>
                      </a:r>
                      <a:endParaRPr lang="en-US" sz="1200" dirty="0"/>
                    </a:p>
                  </a:txBody>
                  <a:tcPr/>
                </a:tc>
                <a:tc>
                  <a:txBody>
                    <a:bodyPr/>
                    <a:lstStyle/>
                    <a:p>
                      <a:pPr algn="ctr"/>
                      <a:r>
                        <a:rPr lang="en-US" sz="1200" dirty="0" smtClean="0"/>
                        <a:t>Low sugar content</a:t>
                      </a:r>
                    </a:p>
                    <a:p>
                      <a:pPr algn="ctr"/>
                      <a:r>
                        <a:rPr lang="en-US" sz="1200" dirty="0" smtClean="0"/>
                        <a:t>Overbaked</a:t>
                      </a:r>
                    </a:p>
                    <a:p>
                      <a:pPr algn="ctr"/>
                      <a:r>
                        <a:rPr lang="en-US" sz="1200" dirty="0" smtClean="0"/>
                        <a:t>Too much flour/content</a:t>
                      </a:r>
                      <a:endParaRPr lang="en-US" sz="1200" dirty="0"/>
                    </a:p>
                  </a:txBody>
                  <a:tcPr/>
                </a:tc>
                <a:tc>
                  <a:txBody>
                    <a:bodyPr/>
                    <a:lstStyle/>
                    <a:p>
                      <a:pPr algn="ctr"/>
                      <a:endParaRPr lang="en-US" sz="1200" dirty="0"/>
                    </a:p>
                  </a:txBody>
                  <a:tcPr/>
                </a:tc>
              </a:tr>
              <a:tr h="515188">
                <a:tc>
                  <a:txBody>
                    <a:bodyPr/>
                    <a:lstStyle/>
                    <a:p>
                      <a:pPr algn="ctr"/>
                      <a:r>
                        <a:rPr lang="en-US" sz="1200" dirty="0" smtClean="0"/>
                        <a:t>Lack of Flavor</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Low quality ingredients</a:t>
                      </a:r>
                    </a:p>
                    <a:p>
                      <a:pPr algn="ctr"/>
                      <a:endParaRPr lang="en-US" sz="1200" dirty="0"/>
                    </a:p>
                  </a:txBody>
                  <a:tcPr/>
                </a:tc>
                <a:tc>
                  <a:txBody>
                    <a:bodyPr/>
                    <a:lstStyle/>
                    <a:p>
                      <a:pPr algn="ctr"/>
                      <a:endParaRPr lang="en-US" sz="12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normAutofit/>
          </a:bodyPr>
          <a:lstStyle/>
          <a:p>
            <a:pPr algn="ctr"/>
            <a:r>
              <a:rPr lang="en-US" sz="1400" i="1" dirty="0" smtClean="0"/>
              <a:t>(sugar based coating often spread on the outside or between layers of baked goods)</a:t>
            </a:r>
            <a:endParaRPr lang="en-US" sz="1400" i="1" dirty="0"/>
          </a:p>
        </p:txBody>
      </p:sp>
      <p:graphicFrame>
        <p:nvGraphicFramePr>
          <p:cNvPr id="12351" name="Group 63"/>
          <p:cNvGraphicFramePr>
            <a:graphicFrameLocks noGrp="1"/>
          </p:cNvGraphicFramePr>
          <p:nvPr>
            <p:ph sz="quarter" idx="1"/>
          </p:nvPr>
        </p:nvGraphicFramePr>
        <p:xfrm>
          <a:off x="457200" y="1101088"/>
          <a:ext cx="8382000" cy="5592754"/>
        </p:xfrm>
        <a:graphic>
          <a:graphicData uri="http://schemas.openxmlformats.org/drawingml/2006/table">
            <a:tbl>
              <a:tblPr/>
              <a:tblGrid>
                <a:gridCol w="1397000"/>
                <a:gridCol w="6985000"/>
              </a:tblGrid>
              <a:tr h="658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Made by creaming together shortening or butter, powdered sugar and sometimes eggs.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99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Prepared by combining water, powdered sugar, corn syrup, and flavoring and then heating the mixture.  Commonly used on Danish pastries, sweet rolls, and doughnuts.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1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Prepared by combining sugar, glucose, and water, boiling the mixture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11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Rich, heavy-bodied icing that is usually prepared by adding a hot liquid or syrup to the other ingredients while whipping to obtain smoothness.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59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Rich, white, cooking icing that hardens when exposed to air. Prepared by cooking sugar, glucose, and water. Most difficult and time consuming type of icing to prepare. Can be colored and flavored as desired.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11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Similar to flat icing, but the addition of egg whites produces a thicker icing that hardens to a brittle texture.  Used for making decorative flowers for cakes and used in window displays.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2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Thin, transparent coating of icing that is poured over a baked product. Made by thinning down and heating fruit purees, fruit juices, chocolate, or coffee. Help to extend shelve life by sealing in moisture.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49" name="Text Box 61"/>
          <p:cNvSpPr txBox="1">
            <a:spLocks noChangeArrowheads="1"/>
          </p:cNvSpPr>
          <p:nvPr/>
        </p:nvSpPr>
        <p:spPr bwMode="auto">
          <a:xfrm>
            <a:off x="2209800" y="152400"/>
            <a:ext cx="4419600" cy="519113"/>
          </a:xfrm>
          <a:prstGeom prst="rect">
            <a:avLst/>
          </a:prstGeom>
          <a:noFill/>
          <a:ln w="9525">
            <a:noFill/>
            <a:miter lim="800000"/>
            <a:headEnd/>
            <a:tailEnd/>
          </a:ln>
          <a:effectLst/>
        </p:spPr>
        <p:txBody>
          <a:bodyPr>
            <a:spAutoFit/>
          </a:bodyPr>
          <a:lstStyle/>
          <a:p>
            <a:pPr algn="ctr">
              <a:spcBef>
                <a:spcPct val="50000"/>
              </a:spcBef>
            </a:pPr>
            <a:r>
              <a:rPr lang="en-US" sz="2800" dirty="0"/>
              <a:t>Icings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3" name="Rectangle 31"/>
          <p:cNvSpPr>
            <a:spLocks noGrp="1" noChangeArrowheads="1"/>
          </p:cNvSpPr>
          <p:nvPr>
            <p:ph type="title"/>
          </p:nvPr>
        </p:nvSpPr>
        <p:spPr/>
        <p:txBody>
          <a:bodyPr/>
          <a:lstStyle/>
          <a:p>
            <a:r>
              <a:rPr lang="en-US" dirty="0"/>
              <a:t>Cake Ingredients</a:t>
            </a:r>
          </a:p>
        </p:txBody>
      </p:sp>
      <p:sp>
        <p:nvSpPr>
          <p:cNvPr id="7" name="Content Placeholder 6"/>
          <p:cNvSpPr>
            <a:spLocks noGrp="1"/>
          </p:cNvSpPr>
          <p:nvPr>
            <p:ph sz="quarter" idx="1"/>
          </p:nvPr>
        </p:nvSpPr>
        <p:spPr/>
        <p:txBody>
          <a:bodyPr>
            <a:normAutofit/>
          </a:bodyPr>
          <a:lstStyle/>
          <a:p>
            <a:pPr>
              <a:buNone/>
            </a:pPr>
            <a:endParaRPr lang="en-US" dirty="0" smtClean="0"/>
          </a:p>
          <a:p>
            <a:pPr>
              <a:buNone/>
            </a:pPr>
            <a:r>
              <a:rPr lang="en-US" dirty="0" smtClean="0"/>
              <a:t>A good cake recipe has a proper balance of </a:t>
            </a:r>
          </a:p>
          <a:p>
            <a:pPr>
              <a:buNone/>
            </a:pPr>
            <a:r>
              <a:rPr lang="en-US" dirty="0" smtClean="0"/>
              <a:t>ingredients.  Cake ingredients used in cakes </a:t>
            </a:r>
          </a:p>
          <a:p>
            <a:pPr>
              <a:buNone/>
            </a:pPr>
            <a:r>
              <a:rPr lang="en-US" dirty="0" smtClean="0"/>
              <a:t>include fat, cake flour, eggs, sugar, baking powder, liquid (milk</a:t>
            </a:r>
          </a:p>
          <a:p>
            <a:pPr>
              <a:buNone/>
            </a:pPr>
            <a:r>
              <a:rPr lang="en-US" dirty="0" smtClean="0"/>
              <a:t>or water), salt, and flavorings.   Ingredients may have only </a:t>
            </a:r>
          </a:p>
          <a:p>
            <a:pPr>
              <a:buNone/>
            </a:pPr>
            <a:r>
              <a:rPr lang="en-US" dirty="0" smtClean="0"/>
              <a:t>one function or may act in conjunction with other </a:t>
            </a:r>
          </a:p>
          <a:p>
            <a:pPr>
              <a:buNone/>
            </a:pPr>
            <a:r>
              <a:rPr lang="en-US" dirty="0" smtClean="0"/>
              <a:t>ingredients in the recipe to produce the desired results.</a:t>
            </a:r>
          </a:p>
          <a:p>
            <a:pPr>
              <a:buNone/>
            </a:pPr>
            <a:endParaRPr lang="en-US" dirty="0"/>
          </a:p>
        </p:txBody>
      </p:sp>
      <p:pic>
        <p:nvPicPr>
          <p:cNvPr id="4" name="Picture 3" descr="choclate cake.jpg"/>
          <p:cNvPicPr>
            <a:picLocks noChangeAspect="1"/>
          </p:cNvPicPr>
          <p:nvPr/>
        </p:nvPicPr>
        <p:blipFill>
          <a:blip r:embed="rId2" cstate="print"/>
          <a:stretch>
            <a:fillRect/>
          </a:stretch>
        </p:blipFill>
        <p:spPr>
          <a:xfrm>
            <a:off x="6553200" y="609600"/>
            <a:ext cx="2159000" cy="14351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3" name="Rectangle 31"/>
          <p:cNvSpPr>
            <a:spLocks noGrp="1" noChangeArrowheads="1"/>
          </p:cNvSpPr>
          <p:nvPr>
            <p:ph type="title"/>
          </p:nvPr>
        </p:nvSpPr>
        <p:spPr>
          <a:xfrm>
            <a:off x="457200" y="274638"/>
            <a:ext cx="8229600" cy="792162"/>
          </a:xfrm>
        </p:spPr>
        <p:txBody>
          <a:bodyPr/>
          <a:lstStyle/>
          <a:p>
            <a:r>
              <a:rPr lang="en-US" dirty="0"/>
              <a:t>Cake Ingredients</a:t>
            </a:r>
          </a:p>
        </p:txBody>
      </p:sp>
      <p:graphicFrame>
        <p:nvGraphicFramePr>
          <p:cNvPr id="3115" name="Group 43"/>
          <p:cNvGraphicFramePr>
            <a:graphicFrameLocks noGrp="1"/>
          </p:cNvGraphicFramePr>
          <p:nvPr>
            <p:ph type="tbl" idx="1"/>
          </p:nvPr>
        </p:nvGraphicFramePr>
        <p:xfrm>
          <a:off x="304800" y="1295400"/>
          <a:ext cx="8534400" cy="4861370"/>
        </p:xfrm>
        <a:graphic>
          <a:graphicData uri="http://schemas.openxmlformats.org/drawingml/2006/table">
            <a:tbl>
              <a:tblPr/>
              <a:tblGrid>
                <a:gridCol w="1659467"/>
                <a:gridCol w="6874933"/>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Butter, margarine, and shortening.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(Shortening holds more air than other types of fat which improves creaming qualities and tenderizes bakes products)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 soft wheat flour that contains a low amount of protein and high amounts of starch.  It has a less dense texture than other flours and a finer crumb.  It does NOT form gluten readily resulting  a more delicate finish.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Adds moisture and nutritive value.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1" u="none" strike="noStrike" cap="none" normalizeH="0" baseline="0" dirty="0" smtClean="0">
                          <a:ln>
                            <a:noFill/>
                          </a:ln>
                          <a:solidFill>
                            <a:schemeClr val="tx1"/>
                          </a:solidFill>
                          <a:effectLst/>
                          <a:latin typeface="Arial" charset="0"/>
                        </a:rPr>
                        <a:t>(Restaurants commonly use frozen eggs due to convenience)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Sweetener, adds tenderness and color through caramelization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(Types are granulated, powdered, and brown sugar)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Leavening agent.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(releases gases on contact with moisture and again during the baking process)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Add moisture and tenderness to the cake.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(liquid or dry form)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Adds flavors.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r>
                        <a:rPr kumimoji="0" lang="en-US" sz="1400" b="0" i="1" u="none" strike="noStrike" cap="none" normalizeH="0" baseline="0" dirty="0" smtClean="0">
                          <a:ln>
                            <a:noFill/>
                          </a:ln>
                          <a:solidFill>
                            <a:schemeClr val="tx1"/>
                          </a:solidFill>
                          <a:effectLst/>
                          <a:latin typeface="Arial" charset="0"/>
                        </a:rPr>
                        <a:t>pure extract and imitation extracts)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dirty="0"/>
              <a:t>1. </a:t>
            </a:r>
            <a:r>
              <a:rPr lang="en-US" dirty="0" smtClean="0"/>
              <a:t/>
            </a:r>
            <a:br>
              <a:rPr lang="en-US" dirty="0" smtClean="0"/>
            </a:br>
            <a:r>
              <a:rPr lang="en-US" dirty="0" smtClean="0"/>
              <a:t>	</a:t>
            </a:r>
            <a:r>
              <a:rPr lang="en-US" sz="2200" dirty="0" smtClean="0"/>
              <a:t>(</a:t>
            </a:r>
            <a:r>
              <a:rPr lang="en-US" sz="2200" i="1" dirty="0" smtClean="0"/>
              <a:t>the most basic and simplest blending method)</a:t>
            </a:r>
            <a:endParaRPr lang="en-US" sz="2200" dirty="0"/>
          </a:p>
        </p:txBody>
      </p:sp>
      <p:sp>
        <p:nvSpPr>
          <p:cNvPr id="5123" name="Rectangle 3"/>
          <p:cNvSpPr>
            <a:spLocks noGrp="1" noChangeArrowheads="1"/>
          </p:cNvSpPr>
          <p:nvPr>
            <p:ph sz="quarter" idx="1"/>
          </p:nvPr>
        </p:nvSpPr>
        <p:spPr>
          <a:xfrm>
            <a:off x="457200" y="1219200"/>
            <a:ext cx="8153400" cy="5334000"/>
          </a:xfrm>
        </p:spPr>
        <p:txBody>
          <a:bodyPr>
            <a:normAutofit/>
          </a:bodyPr>
          <a:lstStyle/>
          <a:p>
            <a:pPr>
              <a:lnSpc>
                <a:spcPct val="80000"/>
              </a:lnSpc>
              <a:buFontTx/>
              <a:buNone/>
            </a:pPr>
            <a:endParaRPr lang="en-US" sz="2800" dirty="0"/>
          </a:p>
          <a:p>
            <a:pPr>
              <a:lnSpc>
                <a:spcPct val="80000"/>
              </a:lnSpc>
              <a:buFontTx/>
              <a:buNone/>
            </a:pPr>
            <a:r>
              <a:rPr lang="en-US" sz="2400" dirty="0" smtClean="0"/>
              <a:t>1</a:t>
            </a:r>
            <a:r>
              <a:rPr lang="en-US" sz="2400" dirty="0"/>
              <a:t>.  All ingredients are carefully weighed and measured </a:t>
            </a:r>
            <a:r>
              <a:rPr lang="en-US" sz="2400" dirty="0" smtClean="0"/>
              <a:t>  out</a:t>
            </a:r>
            <a:r>
              <a:rPr lang="en-US" sz="2400" dirty="0"/>
              <a:t>. </a:t>
            </a:r>
          </a:p>
          <a:p>
            <a:pPr>
              <a:lnSpc>
                <a:spcPct val="80000"/>
              </a:lnSpc>
              <a:buFontTx/>
              <a:buNone/>
            </a:pPr>
            <a:r>
              <a:rPr lang="en-US" sz="2400" dirty="0"/>
              <a:t>2.  </a:t>
            </a:r>
            <a:r>
              <a:rPr lang="en-US" sz="2400" dirty="0" smtClean="0"/>
              <a:t>Blend all dry ingredients, fat, and part of the milk at slow speed. </a:t>
            </a:r>
            <a:endParaRPr lang="en-US" sz="2400" dirty="0"/>
          </a:p>
          <a:p>
            <a:pPr>
              <a:lnSpc>
                <a:spcPct val="80000"/>
              </a:lnSpc>
              <a:buFontTx/>
              <a:buNone/>
            </a:pPr>
            <a:r>
              <a:rPr lang="en-US" sz="2400" dirty="0"/>
              <a:t>3.  In a separate bowl, </a:t>
            </a:r>
            <a:r>
              <a:rPr lang="en-US" sz="2400" dirty="0" smtClean="0"/>
              <a:t>blend eggs and remaining milk. </a:t>
            </a:r>
            <a:endParaRPr lang="en-US" sz="2400" dirty="0"/>
          </a:p>
          <a:p>
            <a:pPr>
              <a:lnSpc>
                <a:spcPct val="80000"/>
              </a:lnSpc>
              <a:buFontTx/>
              <a:buNone/>
            </a:pPr>
            <a:r>
              <a:rPr lang="en-US" sz="2400" dirty="0"/>
              <a:t>4.  </a:t>
            </a:r>
            <a:r>
              <a:rPr lang="en-US" sz="2400" dirty="0" smtClean="0"/>
              <a:t>Add egg mixture to batter in thirds; mix well to ensure a smooth, uniform batter. </a:t>
            </a:r>
            <a:endParaRPr lang="en-US" sz="2400" dirty="0"/>
          </a:p>
          <a:p>
            <a:pPr>
              <a:lnSpc>
                <a:spcPct val="80000"/>
              </a:lnSpc>
              <a:buFontTx/>
              <a:buNone/>
            </a:pPr>
            <a:endParaRPr lang="en-US" sz="2400" dirty="0" smtClean="0"/>
          </a:p>
          <a:p>
            <a:pPr>
              <a:lnSpc>
                <a:spcPct val="80000"/>
              </a:lnSpc>
              <a:buFontTx/>
              <a:buNone/>
            </a:pPr>
            <a:endParaRPr lang="en-US" sz="2400" dirty="0"/>
          </a:p>
          <a:p>
            <a:pPr>
              <a:lnSpc>
                <a:spcPct val="80000"/>
              </a:lnSpc>
              <a:buFontTx/>
              <a:buNone/>
            </a:pPr>
            <a:r>
              <a:rPr lang="en-US" sz="2400" i="1" dirty="0"/>
              <a:t> </a:t>
            </a:r>
            <a:r>
              <a:rPr lang="en-US" sz="2400" i="1" dirty="0" smtClean="0"/>
              <a:t>NOTE:  The </a:t>
            </a:r>
            <a:r>
              <a:rPr lang="en-US" sz="2400" i="1" dirty="0"/>
              <a:t>bowl must be scraped down so all ingredients are </a:t>
            </a:r>
            <a:r>
              <a:rPr lang="en-US" sz="2400" i="1" dirty="0" smtClean="0"/>
              <a:t>blended </a:t>
            </a:r>
            <a:r>
              <a:rPr lang="en-US" sz="2400" i="1" dirty="0"/>
              <a:t>and a smooth batter is obtained</a:t>
            </a:r>
            <a:r>
              <a:rPr lang="en-US" sz="2400" i="1" dirty="0" smtClean="0"/>
              <a:t>.</a:t>
            </a:r>
          </a:p>
          <a:p>
            <a:pPr>
              <a:lnSpc>
                <a:spcPct val="80000"/>
              </a:lnSpc>
              <a:buFontTx/>
              <a:buNone/>
            </a:pPr>
            <a:endParaRPr lang="en-US" sz="2400" i="1" dirty="0"/>
          </a:p>
          <a:p>
            <a:pPr>
              <a:lnSpc>
                <a:spcPct val="80000"/>
              </a:lnSpc>
              <a:buFontTx/>
              <a:buNone/>
            </a:pPr>
            <a:r>
              <a:rPr lang="en-US" sz="2400" i="1" dirty="0" smtClean="0"/>
              <a:t>Cake Examples:</a:t>
            </a:r>
            <a:endParaRPr lang="en-US" sz="2400" i="1" dirty="0"/>
          </a:p>
        </p:txBody>
      </p:sp>
      <p:pic>
        <p:nvPicPr>
          <p:cNvPr id="4" name="Picture 3" descr="cake pinwheel.jpg"/>
          <p:cNvPicPr>
            <a:picLocks noChangeAspect="1"/>
          </p:cNvPicPr>
          <p:nvPr/>
        </p:nvPicPr>
        <p:blipFill>
          <a:blip r:embed="rId2" cstate="print"/>
          <a:stretch>
            <a:fillRect/>
          </a:stretch>
        </p:blipFill>
        <p:spPr>
          <a:xfrm>
            <a:off x="6400800" y="4876800"/>
            <a:ext cx="2159000" cy="1435100"/>
          </a:xfrm>
          <a:prstGeom prst="rect">
            <a:avLst/>
          </a:prstGeom>
        </p:spPr>
      </p:pic>
    </p:spTree>
    <p:extLst>
      <p:ext uri="{BB962C8B-B14F-4D97-AF65-F5344CB8AC3E}">
        <p14:creationId xmlns:p14="http://schemas.microsoft.com/office/powerpoint/2010/main" val="40383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6002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2</a:t>
            </a:r>
            <a:r>
              <a:rPr lang="en-US" dirty="0"/>
              <a:t>. </a:t>
            </a:r>
            <a:r>
              <a:rPr lang="en-US" dirty="0" smtClean="0"/>
              <a:t/>
            </a:r>
            <a:br>
              <a:rPr lang="en-US" dirty="0" smtClean="0"/>
            </a:br>
            <a:r>
              <a:rPr lang="en-US" sz="2000" i="1" dirty="0" smtClean="0"/>
              <a:t>(Involves mixing the fat, sugar, salt, and spices together to a creamy consistency before any other ingredients are added.)</a:t>
            </a:r>
            <a:r>
              <a:rPr lang="en-US" dirty="0" smtClean="0"/>
              <a:t/>
            </a:r>
            <a:br>
              <a:rPr lang="en-US" dirty="0" smtClean="0"/>
            </a:br>
            <a:endParaRPr lang="en-US" dirty="0"/>
          </a:p>
        </p:txBody>
      </p:sp>
      <p:sp>
        <p:nvSpPr>
          <p:cNvPr id="6147" name="Rectangle 3"/>
          <p:cNvSpPr>
            <a:spLocks noGrp="1" noChangeArrowheads="1"/>
          </p:cNvSpPr>
          <p:nvPr>
            <p:ph sz="quarter" idx="1"/>
          </p:nvPr>
        </p:nvSpPr>
        <p:spPr>
          <a:xfrm>
            <a:off x="457200" y="1828800"/>
            <a:ext cx="8229600" cy="4328160"/>
          </a:xfrm>
        </p:spPr>
        <p:txBody>
          <a:bodyPr>
            <a:normAutofit fontScale="92500" lnSpcReduction="10000"/>
          </a:bodyPr>
          <a:lstStyle/>
          <a:p>
            <a:pPr marL="609600" indent="-609600">
              <a:lnSpc>
                <a:spcPct val="90000"/>
              </a:lnSpc>
              <a:buFontTx/>
              <a:buAutoNum type="arabicPeriod"/>
            </a:pPr>
            <a:r>
              <a:rPr lang="en-US" dirty="0" smtClean="0"/>
              <a:t>Cream </a:t>
            </a:r>
            <a:r>
              <a:rPr lang="en-US" dirty="0"/>
              <a:t>the fat, sugar, salt, and spices together to a creamy consistency before adding any other ingredients. </a:t>
            </a:r>
          </a:p>
          <a:p>
            <a:pPr marL="609600" indent="-609600">
              <a:lnSpc>
                <a:spcPct val="90000"/>
              </a:lnSpc>
              <a:buFontTx/>
              <a:buAutoNum type="arabicPeriod"/>
            </a:pPr>
            <a:r>
              <a:rPr lang="en-US" dirty="0"/>
              <a:t>Add in the eggs one at a time and blend well.</a:t>
            </a:r>
          </a:p>
          <a:p>
            <a:pPr marL="609600" indent="-609600">
              <a:lnSpc>
                <a:spcPct val="90000"/>
              </a:lnSpc>
              <a:buFontTx/>
              <a:buAutoNum type="arabicPeriod"/>
            </a:pPr>
            <a:r>
              <a:rPr lang="en-US" dirty="0"/>
              <a:t>Add the liquid alternatively with the sifted dry ingredients so batter does not curdle. Mix until a smooth batter is formed. </a:t>
            </a:r>
          </a:p>
          <a:p>
            <a:pPr marL="609600" indent="-609600">
              <a:lnSpc>
                <a:spcPct val="90000"/>
              </a:lnSpc>
              <a:buFontTx/>
              <a:buAutoNum type="arabicPeriod"/>
            </a:pPr>
            <a:r>
              <a:rPr lang="en-US" dirty="0"/>
              <a:t>Add the flavoring and blend thoroughly</a:t>
            </a:r>
            <a:r>
              <a:rPr lang="en-US" dirty="0" smtClean="0"/>
              <a:t>.</a:t>
            </a:r>
          </a:p>
          <a:p>
            <a:pPr marL="609600" indent="-609600">
              <a:lnSpc>
                <a:spcPct val="90000"/>
              </a:lnSpc>
              <a:buFontTx/>
              <a:buAutoNum type="arabicPeriod"/>
            </a:pPr>
            <a:endParaRPr lang="en-US" dirty="0" smtClean="0"/>
          </a:p>
          <a:p>
            <a:pPr marL="609600" indent="-609600">
              <a:lnSpc>
                <a:spcPct val="90000"/>
              </a:lnSpc>
              <a:buNone/>
            </a:pPr>
            <a:r>
              <a:rPr lang="en-US" sz="2400" i="1" dirty="0" smtClean="0"/>
              <a:t>NOTE:  The bowl must be scraped down so all ingredients are blended and a smooth batter is obtained.</a:t>
            </a:r>
          </a:p>
          <a:p>
            <a:pPr marL="609600" indent="-609600">
              <a:lnSpc>
                <a:spcPct val="90000"/>
              </a:lnSpc>
              <a:buNone/>
            </a:pPr>
            <a:endParaRPr lang="en-US" sz="2400" i="1" dirty="0"/>
          </a:p>
          <a:p>
            <a:pPr marL="609600" indent="-609600">
              <a:lnSpc>
                <a:spcPct val="90000"/>
              </a:lnSpc>
              <a:buNone/>
            </a:pPr>
            <a:r>
              <a:rPr lang="en-US" sz="2400" i="1" dirty="0" smtClean="0"/>
              <a:t>Cake Examples:</a:t>
            </a:r>
            <a:endParaRPr lang="en-US" dirty="0"/>
          </a:p>
        </p:txBody>
      </p:sp>
      <p:pic>
        <p:nvPicPr>
          <p:cNvPr id="4" name="Picture 3" descr="bundt cake.jpg"/>
          <p:cNvPicPr>
            <a:picLocks noChangeAspect="1"/>
          </p:cNvPicPr>
          <p:nvPr/>
        </p:nvPicPr>
        <p:blipFill>
          <a:blip r:embed="rId2" cstate="print"/>
          <a:stretch>
            <a:fillRect/>
          </a:stretch>
        </p:blipFill>
        <p:spPr>
          <a:xfrm>
            <a:off x="6324600" y="5486400"/>
            <a:ext cx="2057400" cy="1206500"/>
          </a:xfrm>
          <a:prstGeom prst="rect">
            <a:avLst/>
          </a:prstGeom>
        </p:spPr>
      </p:pic>
    </p:spTree>
    <p:extLst>
      <p:ext uri="{BB962C8B-B14F-4D97-AF65-F5344CB8AC3E}">
        <p14:creationId xmlns:p14="http://schemas.microsoft.com/office/powerpoint/2010/main" val="3022870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981200"/>
          </a:xfrm>
        </p:spPr>
        <p:txBody>
          <a:bodyPr>
            <a:normAutofit fontScale="90000"/>
          </a:bodyPr>
          <a:lstStyle/>
          <a:p>
            <a:r>
              <a:rPr lang="en-US" dirty="0"/>
              <a:t>3. </a:t>
            </a:r>
            <a:r>
              <a:rPr lang="en-US" dirty="0" smtClean="0"/>
              <a:t/>
            </a:r>
            <a:br>
              <a:rPr lang="en-US" dirty="0" smtClean="0"/>
            </a:br>
            <a:r>
              <a:rPr lang="en-US" sz="1800" i="1" dirty="0" smtClean="0"/>
              <a:t>(Known as the “whipping” method because it produces a light, fluffy batter. The most common sponge method is referred to as a genoise, in which the eggs and sugar are warmed and whipped to create volume and incorporate air before other ingredients are added.</a:t>
            </a:r>
            <a:r>
              <a:rPr lang="en-US" dirty="0" smtClean="0"/>
              <a:t/>
            </a:r>
            <a:br>
              <a:rPr lang="en-US" dirty="0" smtClean="0"/>
            </a:br>
            <a:endParaRPr lang="en-US" dirty="0"/>
          </a:p>
        </p:txBody>
      </p:sp>
      <p:sp>
        <p:nvSpPr>
          <p:cNvPr id="7171" name="Rectangle 3"/>
          <p:cNvSpPr>
            <a:spLocks noGrp="1" noChangeArrowheads="1"/>
          </p:cNvSpPr>
          <p:nvPr>
            <p:ph sz="quarter" idx="1"/>
          </p:nvPr>
        </p:nvSpPr>
        <p:spPr>
          <a:xfrm>
            <a:off x="457200" y="1828800"/>
            <a:ext cx="8229600" cy="4328160"/>
          </a:xfrm>
        </p:spPr>
        <p:txBody>
          <a:bodyPr>
            <a:normAutofit lnSpcReduction="10000"/>
          </a:bodyPr>
          <a:lstStyle/>
          <a:p>
            <a:pPr marL="609600" indent="-609600">
              <a:lnSpc>
                <a:spcPct val="90000"/>
              </a:lnSpc>
              <a:buNone/>
            </a:pPr>
            <a:endParaRPr lang="en-US" sz="2400" dirty="0" smtClean="0"/>
          </a:p>
          <a:p>
            <a:pPr marL="609600" indent="-609600">
              <a:lnSpc>
                <a:spcPct val="90000"/>
              </a:lnSpc>
              <a:buFontTx/>
              <a:buAutoNum type="arabicPeriod"/>
            </a:pPr>
            <a:r>
              <a:rPr lang="en-US" sz="2400" dirty="0" smtClean="0"/>
              <a:t>Warm </a:t>
            </a:r>
            <a:r>
              <a:rPr lang="en-US" sz="2400" dirty="0"/>
              <a:t>the eggs and sugar to between 100 degrees and 105 degrees over a hot water bath while whisking continually. </a:t>
            </a:r>
          </a:p>
          <a:p>
            <a:pPr marL="609600" indent="-609600">
              <a:lnSpc>
                <a:spcPct val="90000"/>
              </a:lnSpc>
              <a:buFontTx/>
              <a:buAutoNum type="arabicPeriod"/>
            </a:pPr>
            <a:r>
              <a:rPr lang="en-US" sz="2400" dirty="0"/>
              <a:t>Remove from water bath and place in the mixer.</a:t>
            </a:r>
          </a:p>
          <a:p>
            <a:pPr marL="609600" indent="-609600">
              <a:lnSpc>
                <a:spcPct val="90000"/>
              </a:lnSpc>
              <a:buFontTx/>
              <a:buAutoNum type="arabicPeriod"/>
            </a:pPr>
            <a:r>
              <a:rPr lang="en-US" sz="2400" dirty="0"/>
              <a:t>Whip on medium high speed until the mixture appears to have peaked in volume.</a:t>
            </a:r>
          </a:p>
          <a:p>
            <a:pPr marL="609600" indent="-609600">
              <a:lnSpc>
                <a:spcPct val="90000"/>
              </a:lnSpc>
              <a:buFontTx/>
              <a:buAutoNum type="arabicPeriod"/>
            </a:pPr>
            <a:r>
              <a:rPr lang="en-US" sz="2400" dirty="0"/>
              <a:t>Slowly add any liquid and flavoring required by the recipe.</a:t>
            </a:r>
          </a:p>
          <a:p>
            <a:pPr marL="609600" indent="-609600">
              <a:lnSpc>
                <a:spcPct val="90000"/>
              </a:lnSpc>
              <a:buFontTx/>
              <a:buAutoNum type="arabicPeriod"/>
            </a:pPr>
            <a:r>
              <a:rPr lang="en-US" sz="2400" dirty="0"/>
              <a:t>Gently fold in the sifted dry ingredients to ensure smooth and uniform batter. Do not over fold. Will decrease volume size, and cake will be dense</a:t>
            </a:r>
            <a:r>
              <a:rPr lang="en-US" sz="2400" dirty="0" smtClean="0"/>
              <a:t>.</a:t>
            </a:r>
          </a:p>
          <a:p>
            <a:pPr marL="0" indent="0">
              <a:lnSpc>
                <a:spcPct val="90000"/>
              </a:lnSpc>
              <a:buNone/>
            </a:pPr>
            <a:endParaRPr lang="en-US" sz="2400" dirty="0"/>
          </a:p>
          <a:p>
            <a:pPr marL="0" indent="0">
              <a:lnSpc>
                <a:spcPct val="90000"/>
              </a:lnSpc>
              <a:buNone/>
            </a:pPr>
            <a:r>
              <a:rPr lang="en-US" sz="2400" dirty="0" smtClean="0"/>
              <a:t>Cake Example:</a:t>
            </a:r>
            <a:endParaRPr lang="en-US" sz="2400" dirty="0"/>
          </a:p>
        </p:txBody>
      </p:sp>
      <p:pic>
        <p:nvPicPr>
          <p:cNvPr id="4" name="Picture 3" descr="angel food cake.jpg"/>
          <p:cNvPicPr>
            <a:picLocks noChangeAspect="1"/>
          </p:cNvPicPr>
          <p:nvPr/>
        </p:nvPicPr>
        <p:blipFill>
          <a:blip r:embed="rId2" cstate="print"/>
          <a:stretch>
            <a:fillRect/>
          </a:stretch>
        </p:blipFill>
        <p:spPr>
          <a:xfrm>
            <a:off x="6324600" y="5257800"/>
            <a:ext cx="2159000" cy="1600200"/>
          </a:xfrm>
          <a:prstGeom prst="rect">
            <a:avLst/>
          </a:prstGeom>
        </p:spPr>
      </p:pic>
    </p:spTree>
    <p:extLst>
      <p:ext uri="{BB962C8B-B14F-4D97-AF65-F5344CB8AC3E}">
        <p14:creationId xmlns:p14="http://schemas.microsoft.com/office/powerpoint/2010/main" val="232247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dirty="0" smtClean="0"/>
              <a:t>The Components of Baking Cakes</a:t>
            </a:r>
            <a:endParaRPr lang="en-US" dirty="0"/>
          </a:p>
        </p:txBody>
      </p:sp>
      <p:sp>
        <p:nvSpPr>
          <p:cNvPr id="8195" name="Rectangle 3"/>
          <p:cNvSpPr>
            <a:spLocks noGrp="1" noChangeArrowheads="1"/>
          </p:cNvSpPr>
          <p:nvPr>
            <p:ph sz="quarter" idx="1"/>
          </p:nvPr>
        </p:nvSpPr>
        <p:spPr>
          <a:xfrm>
            <a:off x="457200" y="1447800"/>
            <a:ext cx="8229600" cy="4709160"/>
          </a:xfrm>
        </p:spPr>
        <p:txBody>
          <a:bodyPr>
            <a:normAutofit/>
          </a:bodyPr>
          <a:lstStyle/>
          <a:p>
            <a:pPr>
              <a:lnSpc>
                <a:spcPct val="90000"/>
              </a:lnSpc>
              <a:buNone/>
            </a:pPr>
            <a:r>
              <a:rPr lang="en-US" sz="1800" b="1" dirty="0" smtClean="0"/>
              <a:t>_______________________________:</a:t>
            </a:r>
          </a:p>
          <a:p>
            <a:pPr>
              <a:lnSpc>
                <a:spcPct val="90000"/>
              </a:lnSpc>
            </a:pPr>
            <a:r>
              <a:rPr lang="en-US" sz="1800" dirty="0" smtClean="0"/>
              <a:t>The amount of cake batter required varies depending on the type and size of the cake.</a:t>
            </a:r>
          </a:p>
          <a:p>
            <a:pPr>
              <a:lnSpc>
                <a:spcPct val="90000"/>
              </a:lnSpc>
            </a:pPr>
            <a:r>
              <a:rPr lang="en-US" sz="1800" dirty="0" smtClean="0"/>
              <a:t>Baking time and temperature can vary depending on the size of the pan.</a:t>
            </a:r>
          </a:p>
          <a:p>
            <a:pPr>
              <a:lnSpc>
                <a:spcPct val="90000"/>
              </a:lnSpc>
            </a:pPr>
            <a:r>
              <a:rPr lang="en-US" sz="1800" dirty="0" smtClean="0"/>
              <a:t>If temperature is too low the cake will rise and then fall turning into a dense, heavy texture.</a:t>
            </a:r>
          </a:p>
          <a:p>
            <a:pPr>
              <a:lnSpc>
                <a:spcPct val="90000"/>
              </a:lnSpc>
            </a:pPr>
            <a:r>
              <a:rPr lang="en-US" sz="1800" dirty="0" smtClean="0"/>
              <a:t>If temperature is too high the cake “outside” will bake too rapidly and form a crust, which can burst and expand.</a:t>
            </a:r>
          </a:p>
          <a:p>
            <a:pPr>
              <a:lnSpc>
                <a:spcPct val="90000"/>
              </a:lnSpc>
              <a:buNone/>
            </a:pPr>
            <a:r>
              <a:rPr lang="en-US" sz="1800" b="1" dirty="0" smtClean="0"/>
              <a:t>________________________________:</a:t>
            </a:r>
          </a:p>
          <a:p>
            <a:pPr>
              <a:lnSpc>
                <a:spcPct val="90000"/>
              </a:lnSpc>
            </a:pPr>
            <a:r>
              <a:rPr lang="en-US" sz="1800" dirty="0" smtClean="0"/>
              <a:t>Prepared </a:t>
            </a:r>
            <a:r>
              <a:rPr lang="en-US" sz="1800" dirty="0"/>
              <a:t>by covering the bottom of the pan with parchment paper and greasing the sides lightly with shortening or pan grease.</a:t>
            </a:r>
          </a:p>
          <a:p>
            <a:pPr>
              <a:lnSpc>
                <a:spcPct val="90000"/>
              </a:lnSpc>
              <a:buFont typeface="Wingdings" pitchFamily="2" charset="2"/>
              <a:buChar char="Ø"/>
            </a:pPr>
            <a:r>
              <a:rPr lang="en-US" sz="1800" i="1" dirty="0"/>
              <a:t>Butter is not recommended alone because it’s prone to burning and can produce a bitter, burnt-tasting crust.</a:t>
            </a:r>
          </a:p>
          <a:p>
            <a:pPr>
              <a:lnSpc>
                <a:spcPct val="90000"/>
              </a:lnSpc>
            </a:pPr>
            <a:r>
              <a:rPr lang="en-US" sz="1800" dirty="0"/>
              <a:t>Cakes should be placed in the middle of the </a:t>
            </a:r>
            <a:r>
              <a:rPr lang="en-US" sz="1800" dirty="0" smtClean="0"/>
              <a:t>preheated oven </a:t>
            </a:r>
            <a:r>
              <a:rPr lang="en-US" sz="1800" dirty="0"/>
              <a:t>where heat is evenly distributed and pans should be placed where they are not touching one another</a:t>
            </a:r>
            <a:r>
              <a:rPr lang="en-US" sz="1800"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Components of Baking Cakes (cont.)</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2300" b="1" dirty="0" smtClean="0"/>
              <a:t>_________________________:</a:t>
            </a:r>
          </a:p>
          <a:p>
            <a:pPr fontAlgn="base">
              <a:buNone/>
            </a:pPr>
            <a:r>
              <a:rPr lang="en-US" sz="2300" u="sng" dirty="0" smtClean="0"/>
              <a:t>Stage 1</a:t>
            </a:r>
          </a:p>
          <a:p>
            <a:pPr fontAlgn="base"/>
            <a:r>
              <a:rPr lang="en-US" sz="2300" dirty="0" smtClean="0"/>
              <a:t>The cake is placed in the oven and starts to rise. The lowest oven temperature should be used to prevent overly quick browning and to keep a crust from forming.</a:t>
            </a:r>
          </a:p>
          <a:p>
            <a:pPr fontAlgn="base">
              <a:buNone/>
            </a:pPr>
            <a:r>
              <a:rPr lang="en-US" sz="2300" u="sng" dirty="0" smtClean="0"/>
              <a:t>Stage 2</a:t>
            </a:r>
          </a:p>
          <a:p>
            <a:pPr fontAlgn="base"/>
            <a:r>
              <a:rPr lang="en-US" sz="2300" dirty="0" smtClean="0"/>
              <a:t>The cake continues to rise and the top surface begins to brown. The oven door should not be opened at this stage.</a:t>
            </a:r>
          </a:p>
          <a:p>
            <a:pPr fontAlgn="base">
              <a:buNone/>
            </a:pPr>
            <a:r>
              <a:rPr lang="en-US" sz="2300" u="sng" dirty="0" smtClean="0"/>
              <a:t>Stage 3</a:t>
            </a:r>
          </a:p>
          <a:p>
            <a:pPr fontAlgn="base"/>
            <a:r>
              <a:rPr lang="en-US" sz="2300" dirty="0" smtClean="0"/>
              <a:t>The rising stops and the surface of the cake continues to brown. The oven door can be opened if necessary, and the heat can be reduced if browning too quickly.</a:t>
            </a:r>
          </a:p>
          <a:p>
            <a:pPr fontAlgn="base">
              <a:buNone/>
            </a:pPr>
            <a:r>
              <a:rPr lang="en-US" sz="2300" u="sng" dirty="0" smtClean="0"/>
              <a:t>Stage 4</a:t>
            </a:r>
          </a:p>
          <a:p>
            <a:pPr fontAlgn="base"/>
            <a:r>
              <a:rPr lang="en-US" sz="2300" dirty="0" smtClean="0"/>
              <a:t>The cake starts to shrink, leaving the sides of the pan slightly. The oven door can be opened and the cake can be tested for doneness.</a:t>
            </a:r>
          </a:p>
          <a:p>
            <a:pPr>
              <a:buNone/>
            </a:pPr>
            <a:endParaRPr lang="en-US" sz="2800" b="1"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Components of Baking Cakes (cont.)</a:t>
            </a:r>
            <a:endParaRPr lang="en-US" dirty="0"/>
          </a:p>
        </p:txBody>
      </p:sp>
      <p:sp>
        <p:nvSpPr>
          <p:cNvPr id="3" name="Content Placeholder 2"/>
          <p:cNvSpPr>
            <a:spLocks noGrp="1"/>
          </p:cNvSpPr>
          <p:nvPr>
            <p:ph sz="quarter" idx="1"/>
          </p:nvPr>
        </p:nvSpPr>
        <p:spPr/>
        <p:txBody>
          <a:bodyPr>
            <a:normAutofit/>
          </a:bodyPr>
          <a:lstStyle/>
          <a:p>
            <a:pPr>
              <a:spcBef>
                <a:spcPct val="50000"/>
              </a:spcBef>
              <a:buNone/>
            </a:pPr>
            <a:r>
              <a:rPr lang="en-US" sz="2000" b="1" dirty="0" smtClean="0"/>
              <a:t>__________________________:</a:t>
            </a:r>
          </a:p>
          <a:p>
            <a:pPr>
              <a:spcBef>
                <a:spcPct val="50000"/>
              </a:spcBef>
            </a:pPr>
            <a:r>
              <a:rPr lang="en-US" sz="2000" dirty="0" smtClean="0"/>
              <a:t>Insert a wire tester or a toothpick into the center of the cake. The cake is done when the tester is dry when removed, with no batter sticking to it. </a:t>
            </a:r>
          </a:p>
          <a:p>
            <a:pPr>
              <a:spcBef>
                <a:spcPct val="50000"/>
              </a:spcBef>
            </a:pPr>
            <a:r>
              <a:rPr lang="en-US" sz="2000" dirty="0" smtClean="0"/>
              <a:t>The test method is used  for heavier cakes (fruitcake) where the top surface of the cake is pressed with a finger to determine firmness.</a:t>
            </a:r>
          </a:p>
          <a:p>
            <a:pPr>
              <a:spcBef>
                <a:spcPct val="50000"/>
              </a:spcBef>
            </a:pPr>
            <a:endParaRPr lang="en-US" sz="2000" dirty="0" smtClean="0"/>
          </a:p>
          <a:p>
            <a:pPr>
              <a:spcBef>
                <a:spcPct val="50000"/>
              </a:spcBef>
              <a:buNone/>
            </a:pPr>
            <a:r>
              <a:rPr lang="en-US" sz="2000" b="1" dirty="0" smtClean="0"/>
              <a:t>___________________________:</a:t>
            </a:r>
          </a:p>
          <a:p>
            <a:pPr>
              <a:spcBef>
                <a:spcPct val="50000"/>
              </a:spcBef>
            </a:pPr>
            <a:r>
              <a:rPr lang="en-US" sz="2000" dirty="0" smtClean="0"/>
              <a:t>Place baked cakes on cooling racks to circulate air around the pan.</a:t>
            </a:r>
          </a:p>
          <a:p>
            <a:pPr>
              <a:spcBef>
                <a:spcPct val="50000"/>
              </a:spcBef>
            </a:pPr>
            <a:r>
              <a:rPr lang="en-US" sz="2000" dirty="0" smtClean="0"/>
              <a:t>Allow a minimum of 5 minutes before removing a cake from a pan.</a:t>
            </a:r>
          </a:p>
          <a:p>
            <a:pPr>
              <a:spcBef>
                <a:spcPct val="50000"/>
              </a:spcBef>
            </a:pPr>
            <a:r>
              <a:rPr lang="en-US" sz="2000" dirty="0" smtClean="0"/>
              <a:t>Flip pan upside down to remove cake.</a:t>
            </a:r>
          </a:p>
          <a:p>
            <a:pPr>
              <a:spcBef>
                <a:spcPct val="50000"/>
              </a:spcBef>
              <a:buNone/>
            </a:pPr>
            <a:endParaRPr lang="en-US" sz="2000" dirty="0" smtClean="0"/>
          </a:p>
          <a:p>
            <a:pPr>
              <a:spcBef>
                <a:spcPct val="50000"/>
              </a:spcBef>
              <a:buNone/>
            </a:pPr>
            <a:endParaRPr lang="en-US" sz="2000" dirty="0" smtClean="0"/>
          </a:p>
          <a:p>
            <a:pPr>
              <a:buNone/>
            </a:pP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276</TotalTime>
  <Words>1262</Words>
  <Application>Microsoft Office PowerPoint</Application>
  <PresentationFormat>On-screen Show (4:3)</PresentationFormat>
  <Paragraphs>144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Foods II: Cake Unit</vt:lpstr>
      <vt:lpstr>Cake Ingredients</vt:lpstr>
      <vt:lpstr>Cake Ingredients</vt:lpstr>
      <vt:lpstr>1.   (the most basic and simplest blending method)</vt:lpstr>
      <vt:lpstr>     2.  (Involves mixing the fat, sugar, salt, and spices together to a creamy consistency before any other ingredients are added.) </vt:lpstr>
      <vt:lpstr>3.  (Known as the “whipping” method because it produces a light, fluffy batter. The most common sponge method is referred to as a genoise, in which the eggs and sugar are warmed and whipped to create volume and incorporate air before other ingredients are added. </vt:lpstr>
      <vt:lpstr>The Components of Baking Cakes</vt:lpstr>
      <vt:lpstr>The Components of Baking Cakes (cont.)</vt:lpstr>
      <vt:lpstr>The Components of Baking Cakes (cont.)</vt:lpstr>
      <vt:lpstr>The Components of Baking Cakes (cont.)</vt:lpstr>
      <vt:lpstr>(sugar based coating often spread on the outside or between layers of baked goods)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Cakes</dc:title>
  <dc:creator>Courtney Hudson</dc:creator>
  <cp:lastModifiedBy>Webster, Carrie</cp:lastModifiedBy>
  <cp:revision>73</cp:revision>
  <dcterms:created xsi:type="dcterms:W3CDTF">2009-04-21T23:56:04Z</dcterms:created>
  <dcterms:modified xsi:type="dcterms:W3CDTF">2015-02-24T17:20:20Z</dcterms:modified>
</cp:coreProperties>
</file>