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11"/>
  </p:handoutMasterIdLst>
  <p:sldIdLst>
    <p:sldId id="269" r:id="rId2"/>
    <p:sldId id="256" r:id="rId3"/>
    <p:sldId id="258" r:id="rId4"/>
    <p:sldId id="259" r:id="rId5"/>
    <p:sldId id="261"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66FF33"/>
    <a:srgbClr val="6699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97AC918-AE7D-456A-9A30-AA6E7DD1BDE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D4FB1C5-6808-43B6-B086-22C07643D6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F3259-DD0C-4656-A1DA-47E37D00C9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F0E4D-415E-4AA6-9ACE-57C446B10CD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731E0F4-D39B-49E1-9340-6EF43FE4207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F8FA0-118C-4120-9862-F2E1046DB2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1B908-F0AA-476D-8F31-2B01AF0A50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01771-90C7-428D-BCFF-379C7F67B9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endParaRPr lang="en-US"/>
          </a:p>
        </p:txBody>
      </p:sp>
      <p:sp>
        <p:nvSpPr>
          <p:cNvPr id="27" name="Slide Number Placeholder 26"/>
          <p:cNvSpPr>
            <a:spLocks noGrp="1"/>
          </p:cNvSpPr>
          <p:nvPr>
            <p:ph type="sldNum" sz="quarter" idx="11"/>
          </p:nvPr>
        </p:nvSpPr>
        <p:spPr/>
        <p:txBody>
          <a:bodyPr rtlCol="0"/>
          <a:lstStyle/>
          <a:p>
            <a:fld id="{83C49455-1B32-43AF-888E-A4E8D326BD0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9CDBC00-E439-4DFD-A9B7-6D144189EB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31DC3-D940-4733-948A-75AA54BFB5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21440-B24C-4618-A45C-166E65D8C3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D4BA2-F878-433F-A455-5A83FB7BE0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C54BC3E-5A06-4326-AA3D-F5147CD136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Foods II</a:t>
            </a:r>
            <a:br>
              <a:rPr lang="en-US" dirty="0" smtClean="0"/>
            </a:br>
            <a:endParaRPr lang="en-US" dirty="0"/>
          </a:p>
        </p:txBody>
      </p:sp>
      <p:sp>
        <p:nvSpPr>
          <p:cNvPr id="3" name="Subtitle 2"/>
          <p:cNvSpPr>
            <a:spLocks noGrp="1"/>
          </p:cNvSpPr>
          <p:nvPr>
            <p:ph type="subTitle" idx="1"/>
          </p:nvPr>
        </p:nvSpPr>
        <p:spPr/>
        <p:txBody>
          <a:bodyPr/>
          <a:lstStyle/>
          <a:p>
            <a:r>
              <a:rPr lang="en-US" dirty="0" smtClean="0"/>
              <a:t>Soup Unit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smtClean="0"/>
              <a:t> </a:t>
            </a:r>
            <a:endParaRPr lang="en-US" dirty="0"/>
          </a:p>
        </p:txBody>
      </p:sp>
      <p:sp>
        <p:nvSpPr>
          <p:cNvPr id="2051" name="Rectangle 3"/>
          <p:cNvSpPr>
            <a:spLocks noGrp="1" noChangeArrowheads="1"/>
          </p:cNvSpPr>
          <p:nvPr>
            <p:ph type="body" sz="half" idx="2"/>
          </p:nvPr>
        </p:nvSpPr>
        <p:spPr>
          <a:xfrm>
            <a:off x="6088443" y="1066800"/>
            <a:ext cx="2590800" cy="4723997"/>
          </a:xfrm>
        </p:spPr>
        <p:txBody>
          <a:bodyPr>
            <a:noAutofit/>
          </a:bodyPr>
          <a:lstStyle/>
          <a:p>
            <a:pPr algn="ctr">
              <a:lnSpc>
                <a:spcPct val="90000"/>
              </a:lnSpc>
              <a:buNone/>
            </a:pPr>
            <a:r>
              <a:rPr lang="en-US" sz="2400" i="1" dirty="0" smtClean="0"/>
              <a:t>Soups </a:t>
            </a:r>
            <a:r>
              <a:rPr lang="en-US" sz="2400" i="1" dirty="0"/>
              <a:t>are versatile foods that can range from flavorful broths to hearty chowders. Varieties are characterized by the finished appearance and consistency of the soup, and preparation and cooking methods used.</a:t>
            </a:r>
          </a:p>
        </p:txBody>
      </p:sp>
      <p:pic>
        <p:nvPicPr>
          <p:cNvPr id="13" name="Picture Placeholder 12" descr="Cold soup 2.jpg"/>
          <p:cNvPicPr>
            <a:picLocks noGrp="1" noChangeAspect="1"/>
          </p:cNvPicPr>
          <p:nvPr>
            <p:ph type="pic" idx="1"/>
          </p:nvPr>
        </p:nvPicPr>
        <p:blipFill>
          <a:blip r:embed="rId2" cstate="print"/>
          <a:srcRect l="10000" r="10000"/>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143000"/>
            <a:ext cx="8534400" cy="1066800"/>
          </a:xfrm>
        </p:spPr>
        <p:txBody>
          <a:bodyPr>
            <a:normAutofit fontScale="90000"/>
          </a:bodyPr>
          <a:lstStyle/>
          <a:p>
            <a:r>
              <a:rPr lang="en-US" dirty="0" smtClean="0"/>
              <a:t>1. CLEAR SOUPS </a:t>
            </a:r>
            <a:r>
              <a:rPr lang="en-US" sz="2700" i="1" dirty="0" smtClean="0"/>
              <a:t>(commonly known as unthickened)</a:t>
            </a:r>
            <a:endParaRPr lang="en-US" sz="2700" i="1" dirty="0"/>
          </a:p>
        </p:txBody>
      </p:sp>
      <p:sp>
        <p:nvSpPr>
          <p:cNvPr id="4099" name="Rectangle 3"/>
          <p:cNvSpPr>
            <a:spLocks noGrp="1" noChangeArrowheads="1"/>
          </p:cNvSpPr>
          <p:nvPr>
            <p:ph sz="half" idx="1"/>
          </p:nvPr>
        </p:nvSpPr>
        <p:spPr/>
        <p:txBody>
          <a:bodyPr>
            <a:normAutofit lnSpcReduction="10000"/>
          </a:bodyPr>
          <a:lstStyle/>
          <a:p>
            <a:pPr>
              <a:lnSpc>
                <a:spcPct val="90000"/>
              </a:lnSpc>
              <a:buNone/>
            </a:pPr>
            <a:r>
              <a:rPr lang="en-US" sz="2400" dirty="0"/>
              <a:t>A stock-based soup with a thin, watery consistency.  </a:t>
            </a:r>
          </a:p>
          <a:p>
            <a:pPr>
              <a:lnSpc>
                <a:spcPct val="90000"/>
              </a:lnSpc>
              <a:buNone/>
            </a:pPr>
            <a:endParaRPr lang="en-US" sz="2400" b="1" dirty="0" smtClean="0"/>
          </a:p>
          <a:p>
            <a:pPr>
              <a:lnSpc>
                <a:spcPct val="90000"/>
              </a:lnSpc>
              <a:buNone/>
            </a:pPr>
            <a:r>
              <a:rPr lang="en-US" sz="2400" b="1" dirty="0" smtClean="0"/>
              <a:t>2 Types:</a:t>
            </a:r>
          </a:p>
          <a:p>
            <a:pPr>
              <a:lnSpc>
                <a:spcPct val="90000"/>
              </a:lnSpc>
            </a:pPr>
            <a:r>
              <a:rPr lang="en-US" sz="2400" u="sng" dirty="0" smtClean="0"/>
              <a:t>Broths</a:t>
            </a:r>
            <a:r>
              <a:rPr lang="en-US" sz="2400" dirty="0" smtClean="0"/>
              <a:t>- </a:t>
            </a:r>
            <a:r>
              <a:rPr lang="en-US" sz="2400" dirty="0"/>
              <a:t>produced from well-made stocks made from meat, poultry, seafood, or vegetables. </a:t>
            </a:r>
          </a:p>
          <a:p>
            <a:pPr>
              <a:lnSpc>
                <a:spcPct val="90000"/>
              </a:lnSpc>
            </a:pPr>
            <a:r>
              <a:rPr lang="en-US" sz="2400" u="sng" dirty="0"/>
              <a:t>Consommés</a:t>
            </a:r>
            <a:r>
              <a:rPr lang="en-US" sz="2400" dirty="0"/>
              <a:t>- are made from high-quality broths that have been further clarified to remove all impurities and surface fat. </a:t>
            </a:r>
          </a:p>
        </p:txBody>
      </p:sp>
      <p:pic>
        <p:nvPicPr>
          <p:cNvPr id="7" name="Content Placeholder 6" descr="clear soup.jpg"/>
          <p:cNvPicPr>
            <a:picLocks noGrp="1" noChangeAspect="1"/>
          </p:cNvPicPr>
          <p:nvPr>
            <p:ph sz="half" idx="2"/>
          </p:nvPr>
        </p:nvPicPr>
        <p:blipFill>
          <a:blip r:embed="rId2" cstate="print"/>
          <a:stretch>
            <a:fillRect/>
          </a:stretch>
        </p:blipFill>
        <p:spPr>
          <a:xfrm>
            <a:off x="5181600" y="2438400"/>
            <a:ext cx="2895600" cy="36576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 name="Rectangle 40"/>
          <p:cNvSpPr>
            <a:spLocks noGrp="1" noChangeArrowheads="1"/>
          </p:cNvSpPr>
          <p:nvPr>
            <p:ph type="title"/>
          </p:nvPr>
        </p:nvSpPr>
        <p:spPr/>
        <p:txBody>
          <a:bodyPr/>
          <a:lstStyle/>
          <a:p>
            <a:r>
              <a:rPr lang="en-US"/>
              <a:t>Components of Clear Soup</a:t>
            </a:r>
          </a:p>
        </p:txBody>
      </p:sp>
      <p:graphicFrame>
        <p:nvGraphicFramePr>
          <p:cNvPr id="5212" name="Group 92"/>
          <p:cNvGraphicFramePr>
            <a:graphicFrameLocks noGrp="1"/>
          </p:cNvGraphicFramePr>
          <p:nvPr>
            <p:ph type="tbl" idx="1"/>
          </p:nvPr>
        </p:nvGraphicFramePr>
        <p:xfrm>
          <a:off x="0" y="1433513"/>
          <a:ext cx="9144000" cy="5443220"/>
        </p:xfrm>
        <a:graphic>
          <a:graphicData uri="http://schemas.openxmlformats.org/drawingml/2006/table">
            <a:tbl>
              <a:tblPr/>
              <a:tblGrid>
                <a:gridCol w="2057400"/>
                <a:gridCol w="2636838"/>
                <a:gridCol w="4449762"/>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Preparation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Liquid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Ingredients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Broth </a:t>
                      </a:r>
                      <a:r>
                        <a:rPr kumimoji="0" lang="en-US" sz="1200" b="1" i="1" u="none" strike="noStrike" cap="none" normalizeH="0" baseline="0" dirty="0" smtClean="0">
                          <a:ln>
                            <a:noFill/>
                          </a:ln>
                          <a:solidFill>
                            <a:schemeClr val="tx1"/>
                          </a:solidFill>
                          <a:effectLst/>
                          <a:latin typeface="Arial" charset="0"/>
                        </a:rPr>
                        <a:t>(simmered)</a:t>
                      </a:r>
                      <a:endParaRPr kumimoji="0" lang="en-US" sz="2800" b="1" i="1"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Prepared stock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(the strained liquid that results from cooking seasonings and vegetables or the bones of meat, poultry, or fish)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Ø"/>
                        <a:tabLst/>
                      </a:pPr>
                      <a:r>
                        <a:rPr kumimoji="0" lang="en-US" sz="2000" b="1" i="0" u="none" strike="noStrike" cap="none" normalizeH="0" baseline="0" dirty="0" smtClean="0">
                          <a:ln>
                            <a:noFill/>
                          </a:ln>
                          <a:solidFill>
                            <a:schemeClr val="tx1"/>
                          </a:solidFill>
                          <a:effectLst/>
                          <a:latin typeface="Arial" charset="0"/>
                        </a:rPr>
                        <a:t>Meat, </a:t>
                      </a:r>
                      <a:r>
                        <a:rPr kumimoji="0" lang="en-US" sz="2000" b="1" i="0" u="none" strike="noStrike" cap="none" normalizeH="0" baseline="0" dirty="0" err="1" smtClean="0">
                          <a:ln>
                            <a:noFill/>
                          </a:ln>
                          <a:solidFill>
                            <a:schemeClr val="tx1"/>
                          </a:solidFill>
                          <a:effectLst/>
                          <a:latin typeface="Arial" charset="0"/>
                        </a:rPr>
                        <a:t>mirepoix</a:t>
                      </a:r>
                      <a:r>
                        <a:rPr kumimoji="0" lang="en-US" sz="2000" b="1" i="0" u="none" strike="noStrike" cap="none" normalizeH="0" baseline="0" dirty="0" smtClean="0">
                          <a:ln>
                            <a:noFill/>
                          </a:ln>
                          <a:solidFill>
                            <a:schemeClr val="tx1"/>
                          </a:solidFill>
                          <a:effectLst/>
                          <a:latin typeface="Arial" charset="0"/>
                        </a:rPr>
                        <a:t> </a:t>
                      </a:r>
                      <a:r>
                        <a:rPr kumimoji="0" lang="en-US" sz="1200" b="0" i="1" u="none" strike="noStrike" cap="none" normalizeH="0" baseline="0" dirty="0" smtClean="0">
                          <a:ln>
                            <a:noFill/>
                          </a:ln>
                          <a:solidFill>
                            <a:schemeClr val="tx1"/>
                          </a:solidFill>
                          <a:effectLst/>
                          <a:latin typeface="Arial" charset="0"/>
                        </a:rPr>
                        <a:t>pronounced "</a:t>
                      </a:r>
                      <a:r>
                        <a:rPr kumimoji="0" lang="en-US" sz="1200" b="0" i="1" u="none" strike="noStrike" cap="none" normalizeH="0" baseline="0" dirty="0" err="1" smtClean="0">
                          <a:ln>
                            <a:noFill/>
                          </a:ln>
                          <a:solidFill>
                            <a:schemeClr val="tx1"/>
                          </a:solidFill>
                          <a:effectLst/>
                          <a:latin typeface="Arial" charset="0"/>
                        </a:rPr>
                        <a:t>meer-pwah</a:t>
                      </a:r>
                      <a:r>
                        <a:rPr kumimoji="0" lang="en-US" sz="1200" b="0" i="1" u="none" strike="noStrike" cap="none" normalizeH="0" baseline="0" dirty="0" smtClean="0">
                          <a:ln>
                            <a:noFill/>
                          </a:ln>
                          <a:solidFill>
                            <a:schemeClr val="tx1"/>
                          </a:solidFill>
                          <a:effectLst/>
                          <a:latin typeface="Arial" charset="0"/>
                        </a:rPr>
                        <a:t>“</a:t>
                      </a:r>
                      <a:r>
                        <a:rPr kumimoji="0" lang="en-US" sz="1200" b="1" i="0" u="none" strike="noStrike" cap="none" normalizeH="0" baseline="0" dirty="0" smtClean="0">
                          <a:ln>
                            <a:noFill/>
                          </a:ln>
                          <a:solidFill>
                            <a:schemeClr val="tx1"/>
                          </a:solidFill>
                          <a:effectLst/>
                          <a:latin typeface="Arial" charset="0"/>
                        </a:rPr>
                        <a:t> </a:t>
                      </a:r>
                      <a:r>
                        <a:rPr kumimoji="0" lang="en-US" sz="1200" b="0" i="1" u="none" strike="noStrike" cap="none" normalizeH="0" baseline="0" dirty="0" smtClean="0">
                          <a:ln>
                            <a:noFill/>
                          </a:ln>
                          <a:solidFill>
                            <a:schemeClr val="tx1"/>
                          </a:solidFill>
                          <a:effectLst/>
                          <a:latin typeface="Arial" charset="0"/>
                        </a:rPr>
                        <a:t>(</a:t>
                      </a:r>
                      <a:r>
                        <a:rPr kumimoji="0" lang="en-US" sz="1600" b="0" i="1" u="none" strike="noStrike" cap="none" normalizeH="0" baseline="0" dirty="0" smtClean="0">
                          <a:ln>
                            <a:noFill/>
                          </a:ln>
                          <a:solidFill>
                            <a:schemeClr val="tx1"/>
                          </a:solidFill>
                          <a:effectLst/>
                          <a:latin typeface="Arial" charset="0"/>
                        </a:rPr>
                        <a:t>cut of 25% carrots, 50% onion, and 25% celery used for flavor)</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Ø"/>
                        <a:tabLst/>
                      </a:pPr>
                      <a:r>
                        <a:rPr kumimoji="0" lang="en-US" sz="2000" b="1" i="0" u="none" strike="noStrike" cap="none" normalizeH="0" baseline="0" dirty="0" smtClean="0">
                          <a:ln>
                            <a:noFill/>
                          </a:ln>
                          <a:solidFill>
                            <a:schemeClr val="tx1"/>
                          </a:solidFill>
                          <a:effectLst/>
                          <a:latin typeface="Arial" charset="0"/>
                        </a:rPr>
                        <a:t>Sachet </a:t>
                      </a:r>
                      <a:r>
                        <a:rPr kumimoji="0" lang="en-US" sz="2000" b="1" i="0" u="none" strike="noStrike" cap="none" normalizeH="0" baseline="0" dirty="0" err="1" smtClean="0">
                          <a:ln>
                            <a:noFill/>
                          </a:ln>
                          <a:solidFill>
                            <a:schemeClr val="tx1"/>
                          </a:solidFill>
                          <a:effectLst/>
                          <a:latin typeface="Arial" charset="0"/>
                        </a:rPr>
                        <a:t>d’epices</a:t>
                      </a:r>
                      <a:r>
                        <a:rPr kumimoji="0" lang="en-US" sz="2000" b="0" i="1" u="none" strike="noStrike" cap="none" normalizeH="0" baseline="0" dirty="0" smtClean="0">
                          <a:ln>
                            <a:noFill/>
                          </a:ln>
                          <a:solidFill>
                            <a:schemeClr val="tx1"/>
                          </a:solidFill>
                          <a:effectLst/>
                          <a:latin typeface="Arial" charset="0"/>
                        </a:rPr>
                        <a:t> </a:t>
                      </a:r>
                      <a:r>
                        <a:rPr kumimoji="0" lang="en-US" sz="1600" b="0" i="1" u="none" strike="noStrike" cap="none" normalizeH="0" baseline="0" dirty="0" smtClean="0">
                          <a:ln>
                            <a:noFill/>
                          </a:ln>
                          <a:solidFill>
                            <a:schemeClr val="tx1"/>
                          </a:solidFill>
                          <a:effectLst/>
                          <a:latin typeface="Arial" charset="0"/>
                        </a:rPr>
                        <a:t>(piece of cheesecloth filled with aromatic ingredients)</a:t>
                      </a:r>
                      <a:r>
                        <a:rPr kumimoji="0" lang="en-US" sz="1400" b="0" i="1"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Ø"/>
                        <a:tabLst/>
                      </a:pPr>
                      <a:r>
                        <a:rPr kumimoji="0" lang="en-US" sz="2000" b="1" i="0" u="none" strike="noStrike" cap="none" normalizeH="0" baseline="0" dirty="0" smtClean="0">
                          <a:ln>
                            <a:noFill/>
                          </a:ln>
                          <a:solidFill>
                            <a:schemeClr val="tx1"/>
                          </a:solidFill>
                          <a:effectLst/>
                          <a:latin typeface="Arial" charset="0"/>
                        </a:rPr>
                        <a:t>Bouquet </a:t>
                      </a:r>
                      <a:r>
                        <a:rPr kumimoji="0" lang="en-US" sz="2000" b="1" i="0" u="none" strike="noStrike" cap="none" normalizeH="0" baseline="0" dirty="0" err="1" smtClean="0">
                          <a:ln>
                            <a:noFill/>
                          </a:ln>
                          <a:solidFill>
                            <a:schemeClr val="tx1"/>
                          </a:solidFill>
                          <a:effectLst/>
                          <a:latin typeface="Arial" charset="0"/>
                        </a:rPr>
                        <a:t>Garni</a:t>
                      </a:r>
                      <a:r>
                        <a:rPr kumimoji="0" lang="en-US" sz="2000" b="0" i="1" u="none" strike="noStrike" cap="none" normalizeH="0" baseline="0" dirty="0" smtClean="0">
                          <a:ln>
                            <a:noFill/>
                          </a:ln>
                          <a:solidFill>
                            <a:schemeClr val="tx1"/>
                          </a:solidFill>
                          <a:effectLst/>
                          <a:latin typeface="Arial" charset="0"/>
                        </a:rPr>
                        <a:t> </a:t>
                      </a:r>
                      <a:r>
                        <a:rPr kumimoji="0" lang="en-US" sz="1600" b="0" i="1" u="none" strike="noStrike" cap="none" normalizeH="0" baseline="0" dirty="0" smtClean="0">
                          <a:ln>
                            <a:noFill/>
                          </a:ln>
                          <a:solidFill>
                            <a:schemeClr val="tx1"/>
                          </a:solidFill>
                          <a:effectLst/>
                          <a:latin typeface="Arial" charset="0"/>
                        </a:rPr>
                        <a:t>(mix of fresh vegetables or herbs tied into bundle with butcher’s twine)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4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Consommé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charset="0"/>
                        </a:rPr>
                        <a:t>(simmered)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High-quality prepared broth of roasted meat or poultry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Ø"/>
                        <a:tabLst/>
                      </a:pPr>
                      <a:r>
                        <a:rPr kumimoji="0" lang="en-US" sz="2000" b="1" i="0" u="none" strike="noStrike" cap="none" normalizeH="0" baseline="0" dirty="0" err="1" smtClean="0">
                          <a:ln>
                            <a:noFill/>
                          </a:ln>
                          <a:solidFill>
                            <a:schemeClr val="tx1"/>
                          </a:solidFill>
                          <a:effectLst/>
                          <a:latin typeface="Arial" charset="0"/>
                        </a:rPr>
                        <a:t>Clearmeat</a:t>
                      </a:r>
                      <a:r>
                        <a:rPr kumimoji="0" lang="en-US" sz="2800" b="0" i="0" u="none" strike="noStrike" cap="none" normalizeH="0" baseline="0" dirty="0" smtClean="0">
                          <a:ln>
                            <a:noFill/>
                          </a:ln>
                          <a:solidFill>
                            <a:schemeClr val="tx1"/>
                          </a:solidFill>
                          <a:effectLst/>
                          <a:latin typeface="Arial" charset="0"/>
                        </a:rPr>
                        <a:t> </a:t>
                      </a:r>
                      <a:r>
                        <a:rPr kumimoji="0" lang="en-US" sz="1600" b="0" i="1" u="none" strike="noStrike" cap="none" normalizeH="0" baseline="0" dirty="0" smtClean="0">
                          <a:ln>
                            <a:noFill/>
                          </a:ln>
                          <a:solidFill>
                            <a:schemeClr val="tx1"/>
                          </a:solidFill>
                          <a:effectLst/>
                          <a:latin typeface="Arial" charset="0"/>
                        </a:rPr>
                        <a:t>(cold meat, fish, or poultry that is combined with an acid such as wine, lemon juice, or tomato juice),</a:t>
                      </a:r>
                      <a:r>
                        <a:rPr kumimoji="0" lang="en-US" sz="1400" b="0" i="1" u="none" strike="noStrike" cap="none" normalizeH="0" baseline="0" dirty="0" smtClean="0">
                          <a:ln>
                            <a:noFill/>
                          </a:ln>
                          <a:solidFill>
                            <a:schemeClr val="tx1"/>
                          </a:solidFill>
                          <a:effectLst/>
                          <a:latin typeface="Arial" charset="0"/>
                        </a:rPr>
                        <a:t> </a:t>
                      </a:r>
                      <a:r>
                        <a:rPr kumimoji="0" lang="en-US" sz="2000" b="1" i="0" u="none" strike="noStrike" cap="none" normalizeH="0" baseline="0" dirty="0" err="1" smtClean="0">
                          <a:ln>
                            <a:noFill/>
                          </a:ln>
                          <a:solidFill>
                            <a:schemeClr val="tx1"/>
                          </a:solidFill>
                          <a:effectLst/>
                          <a:latin typeface="Arial" charset="0"/>
                        </a:rPr>
                        <a:t>mirepoix</a:t>
                      </a:r>
                      <a:r>
                        <a:rPr kumimoji="0" lang="en-US" sz="2000" b="1" i="0" u="none" strike="noStrike" cap="none" normalizeH="0" baseline="0" dirty="0" smtClean="0">
                          <a:ln>
                            <a:noFill/>
                          </a:ln>
                          <a:solidFill>
                            <a:schemeClr val="tx1"/>
                          </a:solidFill>
                          <a:effectLst/>
                          <a:latin typeface="Arial" charset="0"/>
                        </a:rPr>
                        <a:t>, sachet </a:t>
                      </a:r>
                      <a:r>
                        <a:rPr kumimoji="0" lang="en-US" sz="2000" b="1" i="0" u="none" strike="noStrike" cap="none" normalizeH="0" baseline="0" dirty="0" err="1" smtClean="0">
                          <a:ln>
                            <a:noFill/>
                          </a:ln>
                          <a:solidFill>
                            <a:schemeClr val="tx1"/>
                          </a:solidFill>
                          <a:effectLst/>
                          <a:latin typeface="Arial" charset="0"/>
                        </a:rPr>
                        <a:t>d’epices</a:t>
                      </a:r>
                      <a:r>
                        <a:rPr kumimoji="0" lang="en-US" sz="2000" b="1" i="0" u="none" strike="noStrike" cap="none" normalizeH="0" baseline="0" dirty="0" smtClean="0">
                          <a:ln>
                            <a:noFill/>
                          </a:ln>
                          <a:solidFill>
                            <a:schemeClr val="tx1"/>
                          </a:solidFill>
                          <a:effectLst/>
                          <a:latin typeface="Arial" charset="0"/>
                        </a:rPr>
                        <a:t> or bouquet </a:t>
                      </a:r>
                      <a:r>
                        <a:rPr kumimoji="0" lang="en-US" sz="2000" b="1" i="0" u="none" strike="noStrike" cap="none" normalizeH="0" baseline="0" dirty="0" err="1" smtClean="0">
                          <a:ln>
                            <a:noFill/>
                          </a:ln>
                          <a:solidFill>
                            <a:schemeClr val="tx1"/>
                          </a:solidFill>
                          <a:effectLst/>
                          <a:latin typeface="Arial" charset="0"/>
                        </a:rPr>
                        <a:t>garni</a:t>
                      </a:r>
                      <a:r>
                        <a:rPr kumimoji="0" lang="en-US" sz="2000" b="1" i="0" u="none" strike="noStrike" cap="none" normalizeH="0" baseline="0" dirty="0" smtClean="0">
                          <a:ln>
                            <a:noFill/>
                          </a:ln>
                          <a:solidFill>
                            <a:schemeClr val="tx1"/>
                          </a:solidFill>
                          <a:effectLst/>
                          <a:latin typeface="Arial" charset="0"/>
                        </a:rPr>
                        <a:t>, and </a:t>
                      </a:r>
                      <a:r>
                        <a:rPr kumimoji="0" lang="en-US" sz="2000" b="1" i="0" u="none" strike="noStrike" cap="none" normalizeH="0" baseline="0" dirty="0" err="1" smtClean="0">
                          <a:ln>
                            <a:noFill/>
                          </a:ln>
                          <a:solidFill>
                            <a:schemeClr val="tx1"/>
                          </a:solidFill>
                          <a:effectLst/>
                          <a:latin typeface="Arial" charset="0"/>
                        </a:rPr>
                        <a:t>oignon</a:t>
                      </a:r>
                      <a:r>
                        <a:rPr kumimoji="0" lang="en-US" sz="2000" b="1" i="0" u="none" strike="noStrike" cap="none" normalizeH="0" baseline="0" dirty="0" smtClean="0">
                          <a:ln>
                            <a:noFill/>
                          </a:ln>
                          <a:solidFill>
                            <a:schemeClr val="tx1"/>
                          </a:solidFill>
                          <a:effectLst/>
                          <a:latin typeface="Arial" charset="0"/>
                        </a:rPr>
                        <a:t> </a:t>
                      </a:r>
                      <a:r>
                        <a:rPr kumimoji="0" lang="en-US" sz="2000" b="1" i="0" u="none" strike="noStrike" cap="none" normalizeH="0" baseline="0" dirty="0" err="1" smtClean="0">
                          <a:ln>
                            <a:noFill/>
                          </a:ln>
                          <a:solidFill>
                            <a:schemeClr val="tx1"/>
                          </a:solidFill>
                          <a:effectLst/>
                          <a:latin typeface="Arial" charset="0"/>
                        </a:rPr>
                        <a:t>brule</a:t>
                      </a:r>
                      <a:r>
                        <a:rPr kumimoji="0" lang="en-US" sz="2000" b="1" i="0" u="none" strike="noStrike" cap="none" normalizeH="0" baseline="0" dirty="0" smtClean="0">
                          <a:ln>
                            <a:noFill/>
                          </a:ln>
                          <a:solidFill>
                            <a:schemeClr val="tx1"/>
                          </a:solidFill>
                          <a:effectLst/>
                          <a:latin typeface="Arial" charset="0"/>
                        </a:rPr>
                        <a:t> </a:t>
                      </a:r>
                      <a:r>
                        <a:rPr kumimoji="0" lang="en-US" sz="1600" b="0" i="1" u="none" strike="noStrike" cap="none" normalizeH="0" baseline="0" dirty="0" smtClean="0">
                          <a:ln>
                            <a:noFill/>
                          </a:ln>
                          <a:solidFill>
                            <a:schemeClr val="tx1"/>
                          </a:solidFill>
                          <a:effectLst/>
                          <a:latin typeface="Arial" charset="0"/>
                        </a:rPr>
                        <a:t>(means burnt onion, half of peeled onion that is charred on the cut-side in a heavy-bottomed pan, gives an intense roasted flavor and deeper color)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3" name="Picture 5" descr="Chickenless Soup"/>
          <p:cNvPicPr>
            <a:picLocks noChangeAspect="1" noChangeArrowheads="1"/>
          </p:cNvPicPr>
          <p:nvPr/>
        </p:nvPicPr>
        <p:blipFill>
          <a:blip r:embed="rId2" cstate="print"/>
          <a:srcRect/>
          <a:stretch>
            <a:fillRect/>
          </a:stretch>
        </p:blipFill>
        <p:spPr bwMode="auto">
          <a:xfrm>
            <a:off x="152400" y="2743200"/>
            <a:ext cx="1676400" cy="1447800"/>
          </a:xfrm>
          <a:prstGeom prst="rect">
            <a:avLst/>
          </a:prstGeom>
          <a:noFill/>
        </p:spPr>
      </p:pic>
      <p:pic>
        <p:nvPicPr>
          <p:cNvPr id="24" name="Picture 8" descr="Consomme1"/>
          <p:cNvPicPr>
            <a:picLocks noChangeAspect="1" noChangeArrowheads="1"/>
          </p:cNvPicPr>
          <p:nvPr/>
        </p:nvPicPr>
        <p:blipFill>
          <a:blip r:embed="rId3" cstate="print"/>
          <a:srcRect/>
          <a:stretch>
            <a:fillRect/>
          </a:stretch>
        </p:blipFill>
        <p:spPr bwMode="auto">
          <a:xfrm>
            <a:off x="152400" y="5029200"/>
            <a:ext cx="1676400" cy="14287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2. THICK SOUPS</a:t>
            </a:r>
            <a:endParaRPr lang="en-US" dirty="0"/>
          </a:p>
        </p:txBody>
      </p:sp>
      <p:sp>
        <p:nvSpPr>
          <p:cNvPr id="9219" name="Rectangle 3"/>
          <p:cNvSpPr>
            <a:spLocks noGrp="1" noChangeArrowheads="1"/>
          </p:cNvSpPr>
          <p:nvPr>
            <p:ph sz="half" idx="1"/>
          </p:nvPr>
        </p:nvSpPr>
        <p:spPr/>
        <p:txBody>
          <a:bodyPr>
            <a:normAutofit fontScale="85000" lnSpcReduction="20000"/>
          </a:bodyPr>
          <a:lstStyle/>
          <a:p>
            <a:pPr>
              <a:lnSpc>
                <a:spcPct val="90000"/>
              </a:lnSpc>
              <a:buNone/>
            </a:pPr>
            <a:r>
              <a:rPr lang="en-US" sz="2400" dirty="0"/>
              <a:t>A thick soup is a soup having a thick texture and consistency.  </a:t>
            </a:r>
          </a:p>
          <a:p>
            <a:pPr>
              <a:lnSpc>
                <a:spcPct val="90000"/>
              </a:lnSpc>
              <a:buNone/>
            </a:pPr>
            <a:endParaRPr lang="en-US" sz="2400" dirty="0" smtClean="0"/>
          </a:p>
          <a:p>
            <a:pPr>
              <a:lnSpc>
                <a:spcPct val="90000"/>
              </a:lnSpc>
              <a:buNone/>
            </a:pPr>
            <a:r>
              <a:rPr lang="en-US" sz="2400" b="1" dirty="0" smtClean="0"/>
              <a:t>Two Types:</a:t>
            </a:r>
            <a:endParaRPr lang="en-US" sz="2400" b="1" dirty="0"/>
          </a:p>
          <a:p>
            <a:pPr>
              <a:lnSpc>
                <a:spcPct val="90000"/>
              </a:lnSpc>
              <a:buFont typeface="Arial" pitchFamily="34" charset="0"/>
              <a:buChar char="•"/>
            </a:pPr>
            <a:r>
              <a:rPr lang="en-US" sz="2400" dirty="0" smtClean="0">
                <a:sym typeface="Wingdings" pitchFamily="2" charset="2"/>
              </a:rPr>
              <a:t>Cream soups </a:t>
            </a:r>
            <a:r>
              <a:rPr lang="en-US" sz="2400" dirty="0">
                <a:sym typeface="Wingdings" pitchFamily="2" charset="2"/>
              </a:rPr>
              <a:t>often use an added starch, such as flour, to thicken them.</a:t>
            </a:r>
          </a:p>
          <a:p>
            <a:pPr>
              <a:lnSpc>
                <a:spcPct val="90000"/>
              </a:lnSpc>
              <a:buFont typeface="Arial" pitchFamily="34" charset="0"/>
              <a:buChar char="•"/>
            </a:pPr>
            <a:r>
              <a:rPr lang="en-US" sz="2400" dirty="0"/>
              <a:t>Puree soups are thickened by pureeing the main ingredients, which have starchy </a:t>
            </a:r>
            <a:r>
              <a:rPr lang="en-US" sz="2400" dirty="0" smtClean="0"/>
              <a:t>properties </a:t>
            </a:r>
            <a:r>
              <a:rPr lang="en-US" sz="2400" dirty="0"/>
              <a:t>(potatoes, vegetables</a:t>
            </a:r>
            <a:r>
              <a:rPr lang="en-US" sz="2400" dirty="0" smtClean="0"/>
              <a:t>).</a:t>
            </a:r>
          </a:p>
          <a:p>
            <a:pPr>
              <a:lnSpc>
                <a:spcPct val="90000"/>
              </a:lnSpc>
              <a:buFont typeface="Arial" pitchFamily="34" charset="0"/>
              <a:buChar char="•"/>
            </a:pPr>
            <a:endParaRPr lang="en-US" sz="2400" dirty="0" smtClean="0"/>
          </a:p>
          <a:p>
            <a:pPr>
              <a:lnSpc>
                <a:spcPct val="90000"/>
              </a:lnSpc>
              <a:buNone/>
            </a:pPr>
            <a:endParaRPr lang="en-US" sz="2400" dirty="0" smtClean="0"/>
          </a:p>
          <a:p>
            <a:pPr algn="ctr">
              <a:lnSpc>
                <a:spcPct val="90000"/>
              </a:lnSpc>
              <a:buNone/>
            </a:pPr>
            <a:r>
              <a:rPr lang="en-US" sz="2400" dirty="0" smtClean="0"/>
              <a:t>When </a:t>
            </a:r>
            <a:r>
              <a:rPr lang="en-US" sz="2400" dirty="0"/>
              <a:t>making a thick soup always use a heavy-bottomed saucepot, preferably constructed of nonreactive stainless steel to avoid burning or scorching.</a:t>
            </a:r>
          </a:p>
        </p:txBody>
      </p:sp>
      <p:pic>
        <p:nvPicPr>
          <p:cNvPr id="7" name="Content Placeholder 6" descr="thick soup.jpg"/>
          <p:cNvPicPr>
            <a:picLocks noGrp="1" noChangeAspect="1"/>
          </p:cNvPicPr>
          <p:nvPr>
            <p:ph sz="half" idx="2"/>
          </p:nvPr>
        </p:nvPicPr>
        <p:blipFill>
          <a:blip r:embed="rId2" cstate="print"/>
          <a:stretch>
            <a:fillRect/>
          </a:stretch>
        </p:blipFill>
        <p:spPr>
          <a:xfrm>
            <a:off x="5105400" y="2362200"/>
            <a:ext cx="3505200" cy="3200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457200"/>
            <a:ext cx="7772400" cy="838200"/>
          </a:xfrm>
        </p:spPr>
        <p:txBody>
          <a:bodyPr>
            <a:normAutofit/>
          </a:bodyPr>
          <a:lstStyle/>
          <a:p>
            <a:r>
              <a:rPr lang="en-US" sz="3200" dirty="0"/>
              <a:t>Cream </a:t>
            </a:r>
            <a:r>
              <a:rPr lang="en-US" sz="3200" dirty="0" smtClean="0"/>
              <a:t>Soup Preparation Methods </a:t>
            </a:r>
            <a:endParaRPr lang="en-US" sz="3200" dirty="0"/>
          </a:p>
        </p:txBody>
      </p:sp>
      <p:graphicFrame>
        <p:nvGraphicFramePr>
          <p:cNvPr id="10273" name="Group 33"/>
          <p:cNvGraphicFramePr>
            <a:graphicFrameLocks noGrp="1"/>
          </p:cNvGraphicFramePr>
          <p:nvPr>
            <p:ph type="tbl" idx="1"/>
          </p:nvPr>
        </p:nvGraphicFramePr>
        <p:xfrm>
          <a:off x="228600" y="2133600"/>
          <a:ext cx="8458200" cy="4549775"/>
        </p:xfrm>
        <a:graphic>
          <a:graphicData uri="http://schemas.openxmlformats.org/drawingml/2006/table">
            <a:tbl>
              <a:tblPr/>
              <a:tblGrid>
                <a:gridCol w="4114800"/>
                <a:gridCol w="4343400"/>
              </a:tblGrid>
              <a:tr h="2263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 Veloute </a:t>
                      </a:r>
                      <a:r>
                        <a:rPr kumimoji="0" lang="en-US" sz="1400" b="0" i="0" u="none" strike="noStrike" cap="none" normalizeH="0" baseline="0" dirty="0" smtClean="0">
                          <a:ln>
                            <a:noFill/>
                          </a:ln>
                          <a:solidFill>
                            <a:schemeClr val="tx1"/>
                          </a:solidFill>
                          <a:effectLst/>
                          <a:latin typeface="Arial" charset="0"/>
                        </a:rPr>
                        <a:t>(</a:t>
                      </a:r>
                      <a:r>
                        <a:rPr kumimoji="0" lang="en-US" sz="1400" b="0" i="1" u="none" strike="noStrike" cap="none" normalizeH="0" baseline="0" dirty="0" smtClean="0">
                          <a:ln>
                            <a:noFill/>
                          </a:ln>
                          <a:solidFill>
                            <a:schemeClr val="tx1"/>
                          </a:solidFill>
                          <a:effectLst/>
                          <a:latin typeface="Arial" charset="0"/>
                        </a:rPr>
                        <a:t>Pronounced </a:t>
                      </a:r>
                      <a:r>
                        <a:rPr kumimoji="0" lang="en-US" sz="1400" b="0" i="1" u="none" strike="noStrike" cap="none" normalizeH="0" baseline="0" dirty="0" err="1" smtClean="0">
                          <a:ln>
                            <a:noFill/>
                          </a:ln>
                          <a:solidFill>
                            <a:schemeClr val="tx1"/>
                          </a:solidFill>
                          <a:effectLst/>
                          <a:latin typeface="Arial" charset="0"/>
                        </a:rPr>
                        <a:t>veh</a:t>
                      </a:r>
                      <a:r>
                        <a:rPr kumimoji="0" lang="en-US" sz="1400" b="0" i="1" u="none" strike="noStrike" cap="none" normalizeH="0" baseline="0" dirty="0" smtClean="0">
                          <a:ln>
                            <a:noFill/>
                          </a:ln>
                          <a:solidFill>
                            <a:schemeClr val="tx1"/>
                          </a:solidFill>
                          <a:effectLst/>
                          <a:latin typeface="Arial" charset="0"/>
                        </a:rPr>
                        <a:t>-</a:t>
                      </a:r>
                      <a:r>
                        <a:rPr kumimoji="0" lang="en-US" sz="1400" b="0" i="1" u="none" strike="noStrike" cap="none" normalizeH="0" baseline="0" dirty="0" err="1" smtClean="0">
                          <a:ln>
                            <a:noFill/>
                          </a:ln>
                          <a:solidFill>
                            <a:schemeClr val="tx1"/>
                          </a:solidFill>
                          <a:effectLst/>
                          <a:latin typeface="Arial" charset="0"/>
                        </a:rPr>
                        <a:t>loo</a:t>
                      </a:r>
                      <a:r>
                        <a:rPr kumimoji="0" lang="en-US" sz="1400" b="0" i="1" u="none" strike="noStrike" cap="none" normalizeH="0" baseline="0" dirty="0" smtClean="0">
                          <a:ln>
                            <a:noFill/>
                          </a:ln>
                          <a:solidFill>
                            <a:schemeClr val="tx1"/>
                          </a:solidFill>
                          <a:effectLst/>
                          <a:latin typeface="Arial" charset="0"/>
                        </a:rPr>
                        <a:t>-TAY)</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Ø"/>
                        <a:tabLst/>
                      </a:pPr>
                      <a:r>
                        <a:rPr kumimoji="0" lang="en-US" sz="2000" b="0" i="0" u="none" strike="noStrike" cap="none" normalizeH="0" baseline="0" dirty="0" smtClean="0">
                          <a:ln>
                            <a:noFill/>
                          </a:ln>
                          <a:solidFill>
                            <a:schemeClr val="tx1"/>
                          </a:solidFill>
                          <a:effectLst/>
                          <a:latin typeface="Arial" charset="0"/>
                        </a:rPr>
                        <a:t>stock thickened with a roux.</a:t>
                      </a:r>
                      <a:endParaRPr kumimoji="0" lang="en-US" sz="2000" b="0" i="0" u="sng"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Consists of simmering the main ingredient, such as asparagus for a cream of asparagus soup in a light veloute until tender. Then the main ingredient and the veloute are pureed, finished with cream, and seasoned to taste.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2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 Roux </a:t>
                      </a:r>
                      <a:r>
                        <a:rPr kumimoji="0" lang="en-US" sz="1400" b="0" i="1" u="none" strike="noStrike" cap="none" normalizeH="0" baseline="0" dirty="0" smtClean="0">
                          <a:ln>
                            <a:noFill/>
                          </a:ln>
                          <a:solidFill>
                            <a:schemeClr val="tx1"/>
                          </a:solidFill>
                          <a:effectLst/>
                          <a:latin typeface="Arial" charset="0"/>
                        </a:rPr>
                        <a:t>(Pronounced </a:t>
                      </a:r>
                      <a:r>
                        <a:rPr kumimoji="0" lang="en-US" sz="1400" b="0" i="1" u="none" strike="noStrike" cap="none" normalizeH="0" baseline="0" dirty="0" err="1" smtClean="0">
                          <a:ln>
                            <a:noFill/>
                          </a:ln>
                          <a:solidFill>
                            <a:schemeClr val="tx1"/>
                          </a:solidFill>
                          <a:effectLst/>
                          <a:latin typeface="Arial" charset="0"/>
                        </a:rPr>
                        <a:t>roo</a:t>
                      </a:r>
                      <a:r>
                        <a:rPr kumimoji="0" lang="en-US" sz="1400" b="0" i="1"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Ø"/>
                        <a:tabLst/>
                      </a:pPr>
                      <a:r>
                        <a:rPr kumimoji="0" lang="en-US" sz="1800" b="0" i="0" u="none" strike="noStrike" cap="none" normalizeH="0" baseline="0" dirty="0" smtClean="0">
                          <a:ln>
                            <a:noFill/>
                          </a:ln>
                          <a:solidFill>
                            <a:schemeClr val="tx1"/>
                          </a:solidFill>
                          <a:effectLst/>
                          <a:latin typeface="Arial" charset="0"/>
                        </a:rPr>
                        <a:t>a cooked mixture of equal amounts by weight of flour and fat that is used to thicken sauces and soups.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Consists of sweating the main ingredient, such as asparagus, with an aromatic matignon- </a:t>
                      </a:r>
                      <a:r>
                        <a:rPr kumimoji="0" lang="en-US" sz="1600" b="0" i="1" u="none" strike="noStrike" cap="none" normalizeH="0" baseline="0" dirty="0" smtClean="0">
                          <a:ln>
                            <a:noFill/>
                          </a:ln>
                          <a:solidFill>
                            <a:schemeClr val="tx1"/>
                          </a:solidFill>
                          <a:effectLst/>
                          <a:latin typeface="Arial" charset="0"/>
                        </a:rPr>
                        <a:t>(uniformly cut mixture of onions, carrots, and celery)</a:t>
                      </a:r>
                      <a:r>
                        <a:rPr kumimoji="0" lang="en-US" sz="1600" b="0" i="0" u="none" strike="noStrike" cap="none" normalizeH="0" baseline="0" dirty="0" smtClean="0">
                          <a:ln>
                            <a:noFill/>
                          </a:ln>
                          <a:solidFill>
                            <a:schemeClr val="tx1"/>
                          </a:solidFill>
                          <a:effectLst/>
                          <a:latin typeface="Arial" charset="0"/>
                        </a:rPr>
                        <a:t> in butter. Next, flour is added to the mixture to make roux. Then hot stock is added to the roux, and the mixture is allowed to simmer and thicken. Finally, the soup is pureed until smooth and finished with cream.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7" name="Picture 5" descr="pumpkinsoup"/>
          <p:cNvPicPr>
            <a:picLocks noChangeAspect="1" noChangeArrowheads="1"/>
          </p:cNvPicPr>
          <p:nvPr/>
        </p:nvPicPr>
        <p:blipFill>
          <a:blip r:embed="rId2" cstate="print"/>
          <a:srcRect/>
          <a:stretch>
            <a:fillRect/>
          </a:stretch>
        </p:blipFill>
        <p:spPr bwMode="auto">
          <a:xfrm>
            <a:off x="6248400" y="304800"/>
            <a:ext cx="2590800" cy="1524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143000"/>
            <a:ext cx="5334000" cy="1066800"/>
          </a:xfrm>
        </p:spPr>
        <p:txBody>
          <a:bodyPr/>
          <a:lstStyle/>
          <a:p>
            <a:r>
              <a:rPr lang="en-US" dirty="0"/>
              <a:t>Puree Soups </a:t>
            </a:r>
          </a:p>
        </p:txBody>
      </p:sp>
      <p:sp>
        <p:nvSpPr>
          <p:cNvPr id="12291" name="Rectangle 3"/>
          <p:cNvSpPr>
            <a:spLocks noGrp="1" noChangeArrowheads="1"/>
          </p:cNvSpPr>
          <p:nvPr>
            <p:ph idx="1"/>
          </p:nvPr>
        </p:nvSpPr>
        <p:spPr/>
        <p:txBody>
          <a:bodyPr>
            <a:normAutofit/>
          </a:bodyPr>
          <a:lstStyle/>
          <a:p>
            <a:pPr>
              <a:lnSpc>
                <a:spcPct val="80000"/>
              </a:lnSpc>
            </a:pPr>
            <a:r>
              <a:rPr lang="en-US" sz="1800" dirty="0"/>
              <a:t>Made by cooking starchy vegetables such as potatoes, squash, turnips, or carrots, or dried legumes such as lentils, beans, or split peas in broth until tender.  </a:t>
            </a:r>
            <a:endParaRPr lang="en-US" sz="1800" dirty="0" smtClean="0"/>
          </a:p>
          <a:p>
            <a:pPr>
              <a:lnSpc>
                <a:spcPct val="80000"/>
              </a:lnSpc>
              <a:buNone/>
            </a:pPr>
            <a:endParaRPr lang="en-US" sz="1800" dirty="0"/>
          </a:p>
          <a:p>
            <a:pPr>
              <a:lnSpc>
                <a:spcPct val="80000"/>
              </a:lnSpc>
            </a:pPr>
            <a:r>
              <a:rPr lang="en-US" sz="1800" dirty="0"/>
              <a:t>When the starchy ingredient is tender, the soup is pureed using all or a portion of the starchy ingredients to thicken the soup</a:t>
            </a:r>
            <a:r>
              <a:rPr lang="en-US" sz="1800" dirty="0" smtClean="0"/>
              <a:t>.</a:t>
            </a:r>
          </a:p>
          <a:p>
            <a:pPr>
              <a:lnSpc>
                <a:spcPct val="80000"/>
              </a:lnSpc>
              <a:buNone/>
            </a:pPr>
            <a:endParaRPr lang="en-US" sz="1800" dirty="0"/>
          </a:p>
          <a:p>
            <a:pPr>
              <a:lnSpc>
                <a:spcPct val="80000"/>
              </a:lnSpc>
            </a:pPr>
            <a:r>
              <a:rPr lang="en-US" sz="1800" dirty="0"/>
              <a:t>Neatness and accuracy of vegetable cuts are not priority in puree soups; however, preparing vegetables in relatively consistent size ensures uniform cooking</a:t>
            </a:r>
            <a:r>
              <a:rPr lang="en-US" sz="1800" dirty="0" smtClean="0"/>
              <a:t>.</a:t>
            </a:r>
          </a:p>
          <a:p>
            <a:pPr>
              <a:lnSpc>
                <a:spcPct val="80000"/>
              </a:lnSpc>
              <a:buNone/>
            </a:pPr>
            <a:endParaRPr lang="en-US" sz="1800" dirty="0"/>
          </a:p>
          <a:p>
            <a:pPr>
              <a:lnSpc>
                <a:spcPct val="80000"/>
              </a:lnSpc>
            </a:pPr>
            <a:r>
              <a:rPr lang="en-US" sz="1800" dirty="0"/>
              <a:t>Soup can contain many different ingredients from chilies to roasted vegetables. Pork products such as bacon, salt pork, and smoked ham are also often found in puree soups. </a:t>
            </a:r>
          </a:p>
        </p:txBody>
      </p:sp>
      <p:pic>
        <p:nvPicPr>
          <p:cNvPr id="6" name="Picture 9" descr="greensoup"/>
          <p:cNvPicPr>
            <a:picLocks noChangeAspect="1" noChangeArrowheads="1"/>
          </p:cNvPicPr>
          <p:nvPr/>
        </p:nvPicPr>
        <p:blipFill>
          <a:blip r:embed="rId2" cstate="print"/>
          <a:srcRect/>
          <a:stretch>
            <a:fillRect/>
          </a:stretch>
        </p:blipFill>
        <p:spPr bwMode="auto">
          <a:xfrm>
            <a:off x="6019800" y="304800"/>
            <a:ext cx="2743200" cy="1905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a:t>Controlling the Consistency of Soups</a:t>
            </a:r>
          </a:p>
        </p:txBody>
      </p:sp>
      <p:sp>
        <p:nvSpPr>
          <p:cNvPr id="13315" name="Rectangle 3"/>
          <p:cNvSpPr>
            <a:spLocks noGrp="1" noChangeArrowheads="1"/>
          </p:cNvSpPr>
          <p:nvPr>
            <p:ph idx="1"/>
          </p:nvPr>
        </p:nvSpPr>
        <p:spPr/>
        <p:txBody>
          <a:bodyPr>
            <a:normAutofit/>
          </a:bodyPr>
          <a:lstStyle/>
          <a:p>
            <a:pPr>
              <a:buFont typeface="Wingdings" pitchFamily="2" charset="2"/>
              <a:buChar char="Ø"/>
            </a:pPr>
            <a:r>
              <a:rPr lang="en-US" sz="2400" dirty="0"/>
              <a:t>Thick soups tend to further thicken if they are made in advance and stored. </a:t>
            </a:r>
            <a:endParaRPr lang="en-US" sz="2400" dirty="0" smtClean="0"/>
          </a:p>
          <a:p>
            <a:pPr>
              <a:buNone/>
            </a:pPr>
            <a:endParaRPr lang="en-US" sz="2400" dirty="0"/>
          </a:p>
          <a:p>
            <a:pPr>
              <a:buFont typeface="Wingdings" pitchFamily="2" charset="2"/>
              <a:buChar char="Ø"/>
            </a:pPr>
            <a:r>
              <a:rPr lang="en-US" sz="2400" dirty="0"/>
              <a:t>When it comes time to reheat, a small amount of hot water, stock, broth, hot milk, or cream may be added to thin the soup to desired consistency. </a:t>
            </a:r>
            <a:endParaRPr lang="en-US" sz="2400" dirty="0" smtClean="0"/>
          </a:p>
          <a:p>
            <a:pPr>
              <a:buNone/>
            </a:pPr>
            <a:endParaRPr lang="en-US" sz="2400" dirty="0"/>
          </a:p>
          <a:p>
            <a:pPr>
              <a:buFont typeface="Wingdings" pitchFamily="2" charset="2"/>
              <a:buChar char="Ø"/>
            </a:pPr>
            <a:r>
              <a:rPr lang="en-US" sz="2400" dirty="0"/>
              <a:t>If a thick soup is too thin, a small amount of roux or cornstarch slurry </a:t>
            </a:r>
            <a:r>
              <a:rPr lang="en-US" sz="2400" i="1" dirty="0"/>
              <a:t>(cold liquid mixed with cornstarch) </a:t>
            </a:r>
            <a:r>
              <a:rPr lang="en-US" sz="2400" dirty="0"/>
              <a:t>may be whisked in and the soup brought to a simmer. </a:t>
            </a:r>
            <a:endParaRPr lang="en-US" sz="24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143000"/>
          </a:xfrm>
        </p:spPr>
        <p:txBody>
          <a:bodyPr/>
          <a:lstStyle/>
          <a:p>
            <a:r>
              <a:rPr lang="en-US"/>
              <a:t>3. Specialty Soups</a:t>
            </a:r>
          </a:p>
        </p:txBody>
      </p:sp>
      <p:graphicFrame>
        <p:nvGraphicFramePr>
          <p:cNvPr id="14392" name="Group 56"/>
          <p:cNvGraphicFramePr>
            <a:graphicFrameLocks noGrp="1"/>
          </p:cNvGraphicFramePr>
          <p:nvPr>
            <p:ph type="tbl" idx="1"/>
          </p:nvPr>
        </p:nvGraphicFramePr>
        <p:xfrm>
          <a:off x="0" y="947738"/>
          <a:ext cx="9144000" cy="5910261"/>
        </p:xfrm>
        <a:graphic>
          <a:graphicData uri="http://schemas.openxmlformats.org/drawingml/2006/table">
            <a:tbl>
              <a:tblPr/>
              <a:tblGrid>
                <a:gridCol w="4191000"/>
                <a:gridCol w="4953000"/>
              </a:tblGrid>
              <a:tr h="17656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Bisque</a:t>
                      </a:r>
                      <a:endParaRPr kumimoji="0" lang="en-US" sz="18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form of cream soup that is typically made from shellfish.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Although the name typically applies to soup made from shellfish, in modern cuisine many cream soups are referred to as bisques. Bisques are typically prepared using one of two methods, either a roux or a heavy cream reduction.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44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Chowders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very hearty soup with large chunks of potatoes and other ingredients.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Most chowders are cream-based and very similar to cream soup, a few are broth-based and served thin. The majority of cream-based are thickened with roux. Chowders are not pureed unlike cream soups. Chowder is typically so hardy it can almost be thought of a variety of stew.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0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Cold soups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charset="0"/>
                        </a:rPr>
                        <a:t>Come in a variety of styles.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2 main types: those that require cooking the main ingredients, and those that use fresh raw ingredients that are pureed. Many cold soups are made using fruit or vegetable juice.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9" name="Picture 5" descr="hixbisque2_jpg_28218t"/>
          <p:cNvPicPr>
            <a:picLocks noChangeAspect="1" noChangeArrowheads="1"/>
          </p:cNvPicPr>
          <p:nvPr/>
        </p:nvPicPr>
        <p:blipFill>
          <a:blip r:embed="rId2" cstate="print"/>
          <a:srcRect/>
          <a:stretch>
            <a:fillRect/>
          </a:stretch>
        </p:blipFill>
        <p:spPr bwMode="auto">
          <a:xfrm>
            <a:off x="2133600" y="1676400"/>
            <a:ext cx="2057400" cy="1143000"/>
          </a:xfrm>
          <a:prstGeom prst="rect">
            <a:avLst/>
          </a:prstGeom>
          <a:noFill/>
        </p:spPr>
      </p:pic>
      <p:pic>
        <p:nvPicPr>
          <p:cNvPr id="20" name="Picture 8" descr="clamchowder"/>
          <p:cNvPicPr>
            <a:picLocks noChangeAspect="1" noChangeArrowheads="1"/>
          </p:cNvPicPr>
          <p:nvPr/>
        </p:nvPicPr>
        <p:blipFill>
          <a:blip r:embed="rId3" cstate="print"/>
          <a:srcRect/>
          <a:stretch>
            <a:fillRect/>
          </a:stretch>
        </p:blipFill>
        <p:spPr bwMode="auto">
          <a:xfrm>
            <a:off x="2133600" y="3733800"/>
            <a:ext cx="2057400" cy="1143000"/>
          </a:xfrm>
          <a:prstGeom prst="rect">
            <a:avLst/>
          </a:prstGeom>
          <a:noFill/>
        </p:spPr>
      </p:pic>
      <p:pic>
        <p:nvPicPr>
          <p:cNvPr id="21" name="Picture 10" descr="PicForNewsletterBudapestJuly2006StrawberrySoup"/>
          <p:cNvPicPr>
            <a:picLocks noChangeAspect="1" noChangeArrowheads="1"/>
          </p:cNvPicPr>
          <p:nvPr/>
        </p:nvPicPr>
        <p:blipFill>
          <a:blip r:embed="rId4" cstate="print"/>
          <a:srcRect/>
          <a:stretch>
            <a:fillRect/>
          </a:stretch>
        </p:blipFill>
        <p:spPr bwMode="auto">
          <a:xfrm>
            <a:off x="2133600" y="5562600"/>
            <a:ext cx="2057400" cy="1143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419</TotalTime>
  <Words>876</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Foods II </vt:lpstr>
      <vt:lpstr> </vt:lpstr>
      <vt:lpstr>1. CLEAR SOUPS (commonly known as unthickened)</vt:lpstr>
      <vt:lpstr>Components of Clear Soup</vt:lpstr>
      <vt:lpstr>2. THICK SOUPS</vt:lpstr>
      <vt:lpstr>Cream Soup Preparation Methods </vt:lpstr>
      <vt:lpstr>Puree Soups </vt:lpstr>
      <vt:lpstr>Controlling the Consistency of Soups</vt:lpstr>
      <vt:lpstr>3. Specialty Soups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Soups </dc:title>
  <dc:creator>Courtney Hudson</dc:creator>
  <cp:lastModifiedBy>kbelsly</cp:lastModifiedBy>
  <cp:revision>38</cp:revision>
  <dcterms:created xsi:type="dcterms:W3CDTF">2009-03-10T21:56:34Z</dcterms:created>
  <dcterms:modified xsi:type="dcterms:W3CDTF">2011-03-18T14:21:36Z</dcterms:modified>
</cp:coreProperties>
</file>